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9" r:id="rId2"/>
  </p:sldMasterIdLst>
  <p:notesMasterIdLst>
    <p:notesMasterId r:id="rId33"/>
  </p:notesMasterIdLst>
  <p:handoutMasterIdLst>
    <p:handoutMasterId r:id="rId34"/>
  </p:handoutMasterIdLst>
  <p:sldIdLst>
    <p:sldId id="443" r:id="rId3"/>
    <p:sldId id="478" r:id="rId4"/>
    <p:sldId id="447" r:id="rId5"/>
    <p:sldId id="267" r:id="rId6"/>
    <p:sldId id="448" r:id="rId7"/>
    <p:sldId id="450" r:id="rId8"/>
    <p:sldId id="257" r:id="rId9"/>
    <p:sldId id="287" r:id="rId10"/>
    <p:sldId id="288" r:id="rId11"/>
    <p:sldId id="299" r:id="rId12"/>
    <p:sldId id="365" r:id="rId13"/>
    <p:sldId id="451" r:id="rId14"/>
    <p:sldId id="458" r:id="rId15"/>
    <p:sldId id="452" r:id="rId16"/>
    <p:sldId id="449" r:id="rId17"/>
    <p:sldId id="453" r:id="rId18"/>
    <p:sldId id="454" r:id="rId19"/>
    <p:sldId id="296" r:id="rId20"/>
    <p:sldId id="455" r:id="rId21"/>
    <p:sldId id="456" r:id="rId22"/>
    <p:sldId id="270" r:id="rId23"/>
    <p:sldId id="457" r:id="rId24"/>
    <p:sldId id="294" r:id="rId25"/>
    <p:sldId id="295" r:id="rId26"/>
    <p:sldId id="297" r:id="rId27"/>
    <p:sldId id="298" r:id="rId28"/>
    <p:sldId id="466" r:id="rId29"/>
    <p:sldId id="459" r:id="rId30"/>
    <p:sldId id="468" r:id="rId31"/>
    <p:sldId id="471"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2387" userDrawn="1">
          <p15:clr>
            <a:srgbClr val="A4A3A4"/>
          </p15:clr>
        </p15:guide>
        <p15:guide id="3" pos="3840" userDrawn="1">
          <p15:clr>
            <a:srgbClr val="A4A3A4"/>
          </p15:clr>
        </p15:guide>
        <p15:guide id="4" pos="575" userDrawn="1">
          <p15:clr>
            <a:srgbClr val="A4A3A4"/>
          </p15:clr>
        </p15:guide>
        <p15:guide id="5" pos="7105"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5050"/>
    <a:srgbClr val="0195FF"/>
    <a:srgbClr val="808816"/>
    <a:srgbClr val="B1C01E"/>
    <a:srgbClr val="C38944"/>
    <a:srgbClr val="9EB31C"/>
    <a:srgbClr val="F1A138"/>
    <a:srgbClr val="CD2F86"/>
    <a:srgbClr val="0098D1"/>
    <a:srgbClr val="EE851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159" autoAdjust="0"/>
    <p:restoredTop sz="67135" autoAdjust="0"/>
  </p:normalViewPr>
  <p:slideViewPr>
    <p:cSldViewPr>
      <p:cViewPr varScale="1">
        <p:scale>
          <a:sx n="77" d="100"/>
          <a:sy n="77" d="100"/>
        </p:scale>
        <p:origin x="-1920" y="-90"/>
      </p:cViewPr>
      <p:guideLst>
        <p:guide orient="horz" pos="2160"/>
        <p:guide orient="horz" pos="2387"/>
        <p:guide pos="3840"/>
        <p:guide pos="575"/>
        <p:guide pos="7105"/>
      </p:guideLst>
    </p:cSldViewPr>
  </p:slideViewPr>
  <p:notesTextViewPr>
    <p:cViewPr>
      <p:scale>
        <a:sx n="1" d="1"/>
        <a:sy n="1" d="1"/>
      </p:scale>
      <p:origin x="0" y="0"/>
    </p:cViewPr>
  </p:notesTextViewPr>
  <p:notesViewPr>
    <p:cSldViewPr>
      <p:cViewPr varScale="1">
        <p:scale>
          <a:sx n="55" d="100"/>
          <a:sy n="55" d="100"/>
        </p:scale>
        <p:origin x="-117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D19A8-E304-4FF6-B99F-053238C06B7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ru-RU"/>
        </a:p>
      </dgm:t>
    </dgm:pt>
    <dgm:pt modelId="{E3617D49-4481-43F1-95E4-C07F205F49B0}">
      <dgm:prSet phldrT="[Текст]" custT="1"/>
      <dgm:spPr>
        <a:solidFill>
          <a:schemeClr val="accent4">
            <a:lumMod val="60000"/>
            <a:lumOff val="40000"/>
            <a:alpha val="50000"/>
          </a:schemeClr>
        </a:solidFill>
        <a:effectLst>
          <a:outerShdw blurRad="50800" dist="38100" dir="2700000" algn="tl" rotWithShape="0">
            <a:schemeClr val="accent4">
              <a:alpha val="40000"/>
            </a:schemeClr>
          </a:outerShdw>
        </a:effectLst>
        <a:scene3d>
          <a:camera prst="orthographicFront"/>
          <a:lightRig rig="threePt" dir="t"/>
        </a:scene3d>
        <a:sp3d>
          <a:bevelT prst="angle"/>
        </a:sp3d>
      </dgm:spPr>
      <dgm:t>
        <a:bodyPr/>
        <a:lstStyle/>
        <a:p>
          <a:r>
            <a:rPr lang="ru-RU" sz="2400" b="1" dirty="0">
              <a:solidFill>
                <a:srgbClr val="002060"/>
              </a:solidFill>
              <a:latin typeface="+mn-lt"/>
              <a:cs typeface="Arial" panose="020B0604020202020204" pitchFamily="34" charset="0"/>
            </a:rPr>
            <a:t>30</a:t>
          </a:r>
        </a:p>
        <a:p>
          <a:r>
            <a:rPr lang="ru-RU" sz="2400" b="1" i="1" dirty="0">
              <a:solidFill>
                <a:srgbClr val="002060"/>
              </a:solidFill>
              <a:latin typeface="+mn-lt"/>
              <a:cs typeface="Arial" panose="020B0604020202020204" pitchFamily="34" charset="0"/>
            </a:rPr>
            <a:t>Во всем мире</a:t>
          </a:r>
        </a:p>
      </dgm:t>
    </dgm:pt>
    <dgm:pt modelId="{D45C2A7C-9510-49E2-BB40-09473028EAF6}" type="parTrans" cxnId="{BFA0DD1D-C967-4A39-9858-A7BF166D16A2}">
      <dgm:prSet/>
      <dgm:spPr/>
      <dgm:t>
        <a:bodyPr/>
        <a:lstStyle/>
        <a:p>
          <a:endParaRPr lang="ru-RU">
            <a:latin typeface="+mn-lt"/>
          </a:endParaRPr>
        </a:p>
      </dgm:t>
    </dgm:pt>
    <dgm:pt modelId="{B7535837-CAD0-4E2B-AB39-E4375F96BCC7}" type="sibTrans" cxnId="{BFA0DD1D-C967-4A39-9858-A7BF166D16A2}">
      <dgm:prSet/>
      <dgm:spPr/>
      <dgm:t>
        <a:bodyPr/>
        <a:lstStyle/>
        <a:p>
          <a:endParaRPr lang="ru-RU">
            <a:latin typeface="+mn-lt"/>
          </a:endParaRPr>
        </a:p>
      </dgm:t>
    </dgm:pt>
    <dgm:pt modelId="{07AB9CE5-B02E-4EE0-A94F-EAF78504C79E}">
      <dgm:prSet phldrT="[Текст]"/>
      <dgm:spPr>
        <a:solidFill>
          <a:schemeClr val="accent2">
            <a:lumMod val="20000"/>
            <a:lumOff val="80000"/>
          </a:schemeClr>
        </a:solidFill>
        <a:scene3d>
          <a:camera prst="orthographicFront"/>
          <a:lightRig rig="threePt" dir="t"/>
        </a:scene3d>
        <a:sp3d>
          <a:bevelT/>
        </a:sp3d>
      </dgm:spPr>
      <dgm:t>
        <a:bodyPr/>
        <a:lstStyle/>
        <a:p>
          <a:r>
            <a:rPr lang="ru-RU" b="1" dirty="0">
              <a:latin typeface="+mn-lt"/>
              <a:cs typeface="Arial" panose="020B0604020202020204" pitchFamily="34" charset="0"/>
            </a:rPr>
            <a:t>16</a:t>
          </a:r>
        </a:p>
        <a:p>
          <a:r>
            <a:rPr lang="ru-RU" b="1" i="1" dirty="0">
              <a:latin typeface="+mn-lt"/>
              <a:cs typeface="Arial" panose="020B0604020202020204" pitchFamily="34" charset="0"/>
            </a:rPr>
            <a:t>США</a:t>
          </a:r>
        </a:p>
      </dgm:t>
    </dgm:pt>
    <dgm:pt modelId="{4CE44C90-4108-41A1-86EB-24F29025FD9F}" type="parTrans" cxnId="{41FD50C3-8DEE-4E40-A202-D9FF1230C92E}">
      <dgm:prSet/>
      <dgm:spPr/>
      <dgm:t>
        <a:bodyPr/>
        <a:lstStyle/>
        <a:p>
          <a:endParaRPr lang="ru-RU">
            <a:latin typeface="+mn-lt"/>
          </a:endParaRPr>
        </a:p>
      </dgm:t>
    </dgm:pt>
    <dgm:pt modelId="{BEB9530D-577E-4867-A4FF-BF1959605701}" type="sibTrans" cxnId="{41FD50C3-8DEE-4E40-A202-D9FF1230C92E}">
      <dgm:prSet/>
      <dgm:spPr/>
      <dgm:t>
        <a:bodyPr/>
        <a:lstStyle/>
        <a:p>
          <a:endParaRPr lang="ru-RU">
            <a:latin typeface="+mn-lt"/>
          </a:endParaRPr>
        </a:p>
      </dgm:t>
    </dgm:pt>
    <dgm:pt modelId="{BA323B55-A042-4E79-A1FE-619A56A68C92}">
      <dgm:prSet phldrT="[Текст]"/>
      <dgm:spPr>
        <a:solidFill>
          <a:schemeClr val="accent5">
            <a:alpha val="50000"/>
          </a:schemeClr>
        </a:solidFill>
        <a:scene3d>
          <a:camera prst="orthographicFront"/>
          <a:lightRig rig="threePt" dir="t"/>
        </a:scene3d>
        <a:sp3d>
          <a:bevelT/>
        </a:sp3d>
      </dgm:spPr>
      <dgm:t>
        <a:bodyPr/>
        <a:lstStyle/>
        <a:p>
          <a:r>
            <a:rPr lang="ru-RU" b="1" i="0" dirty="0">
              <a:latin typeface="+mn-lt"/>
              <a:cs typeface="Arial" panose="020B0604020202020204" pitchFamily="34" charset="0"/>
            </a:rPr>
            <a:t>14</a:t>
          </a:r>
        </a:p>
        <a:p>
          <a:r>
            <a:rPr lang="ru-RU" b="1" i="1" dirty="0">
              <a:latin typeface="+mn-lt"/>
              <a:cs typeface="Arial" panose="020B0604020202020204" pitchFamily="34" charset="0"/>
            </a:rPr>
            <a:t>Германия </a:t>
          </a:r>
        </a:p>
      </dgm:t>
    </dgm:pt>
    <dgm:pt modelId="{859A8761-60C3-4953-B99E-CFF5F0298264}" type="parTrans" cxnId="{A8DE8C32-9546-4BD7-A8E5-E26C250C6750}">
      <dgm:prSet/>
      <dgm:spPr/>
      <dgm:t>
        <a:bodyPr/>
        <a:lstStyle/>
        <a:p>
          <a:endParaRPr lang="ru-RU">
            <a:latin typeface="+mn-lt"/>
          </a:endParaRPr>
        </a:p>
      </dgm:t>
    </dgm:pt>
    <dgm:pt modelId="{AECE1E0D-5CCF-4CE2-8D0F-8FC3FB4120C2}" type="sibTrans" cxnId="{A8DE8C32-9546-4BD7-A8E5-E26C250C6750}">
      <dgm:prSet/>
      <dgm:spPr/>
      <dgm:t>
        <a:bodyPr/>
        <a:lstStyle/>
        <a:p>
          <a:endParaRPr lang="ru-RU">
            <a:latin typeface="+mn-lt"/>
          </a:endParaRPr>
        </a:p>
      </dgm:t>
    </dgm:pt>
    <dgm:pt modelId="{0D03481A-36DD-4F85-A4C7-8EF6087E050D}">
      <dgm:prSet phldrT="[Текст]"/>
      <dgm:spPr>
        <a:solidFill>
          <a:schemeClr val="accent3">
            <a:lumMod val="75000"/>
            <a:alpha val="50000"/>
          </a:schemeClr>
        </a:solidFill>
        <a:effectLst>
          <a:glow rad="101600">
            <a:schemeClr val="accent3">
              <a:satMod val="175000"/>
              <a:alpha val="40000"/>
            </a:schemeClr>
          </a:glow>
        </a:effectLst>
        <a:scene3d>
          <a:camera prst="orthographicFront"/>
          <a:lightRig rig="threePt" dir="t"/>
        </a:scene3d>
        <a:sp3d>
          <a:bevelT/>
        </a:sp3d>
      </dgm:spPr>
      <dgm:t>
        <a:bodyPr/>
        <a:lstStyle/>
        <a:p>
          <a:r>
            <a:rPr lang="ru-RU" b="1" i="1" dirty="0">
              <a:latin typeface="+mn-lt"/>
              <a:cs typeface="Arial" panose="020B0604020202020204" pitchFamily="34" charset="0"/>
            </a:rPr>
            <a:t>12</a:t>
          </a:r>
        </a:p>
        <a:p>
          <a:r>
            <a:rPr lang="ru-RU" b="1" i="1" dirty="0">
              <a:latin typeface="+mn-lt"/>
              <a:cs typeface="Arial" panose="020B0604020202020204" pitchFamily="34" charset="0"/>
            </a:rPr>
            <a:t>РФ</a:t>
          </a:r>
        </a:p>
      </dgm:t>
    </dgm:pt>
    <dgm:pt modelId="{A1FA3034-BEB3-4822-8B25-E1B75399A40F}" type="parTrans" cxnId="{0E0845A6-0D14-4DB1-87BA-8D1C6FFA1429}">
      <dgm:prSet/>
      <dgm:spPr/>
      <dgm:t>
        <a:bodyPr/>
        <a:lstStyle/>
        <a:p>
          <a:endParaRPr lang="ru-RU">
            <a:latin typeface="+mn-lt"/>
          </a:endParaRPr>
        </a:p>
      </dgm:t>
    </dgm:pt>
    <dgm:pt modelId="{87F4D630-30FB-421A-BDD1-C93294C394B2}" type="sibTrans" cxnId="{0E0845A6-0D14-4DB1-87BA-8D1C6FFA1429}">
      <dgm:prSet/>
      <dgm:spPr/>
      <dgm:t>
        <a:bodyPr/>
        <a:lstStyle/>
        <a:p>
          <a:endParaRPr lang="ru-RU">
            <a:latin typeface="+mn-lt"/>
          </a:endParaRPr>
        </a:p>
      </dgm:t>
    </dgm:pt>
    <dgm:pt modelId="{4F82A588-4C21-4D3E-95BE-5521C2458EB9}" type="pres">
      <dgm:prSet presAssocID="{CEED19A8-E304-4FF6-B99F-053238C06B71}" presName="Name0" presStyleCnt="0">
        <dgm:presLayoutVars>
          <dgm:dir/>
          <dgm:resizeHandles val="exact"/>
        </dgm:presLayoutVars>
      </dgm:prSet>
      <dgm:spPr/>
      <dgm:t>
        <a:bodyPr/>
        <a:lstStyle/>
        <a:p>
          <a:endParaRPr lang="ru-RU"/>
        </a:p>
      </dgm:t>
    </dgm:pt>
    <dgm:pt modelId="{130AE059-2DAE-4621-B6C6-F872BEB5D8E8}" type="pres">
      <dgm:prSet presAssocID="{E3617D49-4481-43F1-95E4-C07F205F49B0}" presName="Name5" presStyleLbl="vennNode1" presStyleIdx="0" presStyleCnt="4" custScaleX="103419" custScaleY="99073" custLinFactX="-4211" custLinFactNeighborX="-100000" custLinFactNeighborY="-8600">
        <dgm:presLayoutVars>
          <dgm:bulletEnabled val="1"/>
        </dgm:presLayoutVars>
      </dgm:prSet>
      <dgm:spPr/>
      <dgm:t>
        <a:bodyPr/>
        <a:lstStyle/>
        <a:p>
          <a:endParaRPr lang="ru-RU"/>
        </a:p>
      </dgm:t>
    </dgm:pt>
    <dgm:pt modelId="{878F8B56-F3BF-4948-84D1-868C0E13887A}" type="pres">
      <dgm:prSet presAssocID="{B7535837-CAD0-4E2B-AB39-E4375F96BCC7}" presName="space" presStyleCnt="0"/>
      <dgm:spPr/>
    </dgm:pt>
    <dgm:pt modelId="{DDDD62E7-06BC-4EEE-850D-A5F6F13406B9}" type="pres">
      <dgm:prSet presAssocID="{07AB9CE5-B02E-4EE0-A94F-EAF78504C79E}" presName="Name5" presStyleLbl="vennNode1" presStyleIdx="1" presStyleCnt="4" custScaleX="82190" custScaleY="73954">
        <dgm:presLayoutVars>
          <dgm:bulletEnabled val="1"/>
        </dgm:presLayoutVars>
      </dgm:prSet>
      <dgm:spPr/>
      <dgm:t>
        <a:bodyPr/>
        <a:lstStyle/>
        <a:p>
          <a:endParaRPr lang="ru-RU"/>
        </a:p>
      </dgm:t>
    </dgm:pt>
    <dgm:pt modelId="{FA9705C3-ED0B-481A-80E1-89A28C8A67BD}" type="pres">
      <dgm:prSet presAssocID="{BEB9530D-577E-4867-A4FF-BF1959605701}" presName="space" presStyleCnt="0"/>
      <dgm:spPr/>
    </dgm:pt>
    <dgm:pt modelId="{69C711E9-BA99-451E-B547-9378999B9851}" type="pres">
      <dgm:prSet presAssocID="{BA323B55-A042-4E79-A1FE-619A56A68C92}" presName="Name5" presStyleLbl="vennNode1" presStyleIdx="2" presStyleCnt="4" custScaleX="73340" custScaleY="74275">
        <dgm:presLayoutVars>
          <dgm:bulletEnabled val="1"/>
        </dgm:presLayoutVars>
      </dgm:prSet>
      <dgm:spPr/>
      <dgm:t>
        <a:bodyPr/>
        <a:lstStyle/>
        <a:p>
          <a:endParaRPr lang="ru-RU"/>
        </a:p>
      </dgm:t>
    </dgm:pt>
    <dgm:pt modelId="{5996B471-8656-4E7A-ABC2-A201CC47F4A3}" type="pres">
      <dgm:prSet presAssocID="{AECE1E0D-5CCF-4CE2-8D0F-8FC3FB4120C2}" presName="space" presStyleCnt="0"/>
      <dgm:spPr/>
    </dgm:pt>
    <dgm:pt modelId="{D6FAD938-8450-4927-9755-C6B9D32AB67D}" type="pres">
      <dgm:prSet presAssocID="{0D03481A-36DD-4F85-A4C7-8EF6087E050D}" presName="Name5" presStyleLbl="vennNode1" presStyleIdx="3" presStyleCnt="4" custScaleX="68065" custScaleY="69969">
        <dgm:presLayoutVars>
          <dgm:bulletEnabled val="1"/>
        </dgm:presLayoutVars>
      </dgm:prSet>
      <dgm:spPr/>
      <dgm:t>
        <a:bodyPr/>
        <a:lstStyle/>
        <a:p>
          <a:endParaRPr lang="ru-RU"/>
        </a:p>
      </dgm:t>
    </dgm:pt>
  </dgm:ptLst>
  <dgm:cxnLst>
    <dgm:cxn modelId="{6F277AC4-2374-4B0F-B09F-6B7CB5A26446}" type="presOf" srcId="{0D03481A-36DD-4F85-A4C7-8EF6087E050D}" destId="{D6FAD938-8450-4927-9755-C6B9D32AB67D}" srcOrd="0" destOrd="0" presId="urn:microsoft.com/office/officeart/2005/8/layout/venn3"/>
    <dgm:cxn modelId="{3AD4497E-BA2A-43A1-9CBD-B4388E593F19}" type="presOf" srcId="{07AB9CE5-B02E-4EE0-A94F-EAF78504C79E}" destId="{DDDD62E7-06BC-4EEE-850D-A5F6F13406B9}" srcOrd="0" destOrd="0" presId="urn:microsoft.com/office/officeart/2005/8/layout/venn3"/>
    <dgm:cxn modelId="{0CF89BDF-BC4A-4FD9-ACCD-3A664234D651}" type="presOf" srcId="{E3617D49-4481-43F1-95E4-C07F205F49B0}" destId="{130AE059-2DAE-4621-B6C6-F872BEB5D8E8}" srcOrd="0" destOrd="0" presId="urn:microsoft.com/office/officeart/2005/8/layout/venn3"/>
    <dgm:cxn modelId="{E5A768D7-EBE4-45E3-B0DE-9DA5DB1CEFED}" type="presOf" srcId="{CEED19A8-E304-4FF6-B99F-053238C06B71}" destId="{4F82A588-4C21-4D3E-95BE-5521C2458EB9}" srcOrd="0" destOrd="0" presId="urn:microsoft.com/office/officeart/2005/8/layout/venn3"/>
    <dgm:cxn modelId="{41FD50C3-8DEE-4E40-A202-D9FF1230C92E}" srcId="{CEED19A8-E304-4FF6-B99F-053238C06B71}" destId="{07AB9CE5-B02E-4EE0-A94F-EAF78504C79E}" srcOrd="1" destOrd="0" parTransId="{4CE44C90-4108-41A1-86EB-24F29025FD9F}" sibTransId="{BEB9530D-577E-4867-A4FF-BF1959605701}"/>
    <dgm:cxn modelId="{5DFDDF05-45BF-4409-806C-54AEBB4ECF1C}" type="presOf" srcId="{BA323B55-A042-4E79-A1FE-619A56A68C92}" destId="{69C711E9-BA99-451E-B547-9378999B9851}" srcOrd="0" destOrd="0" presId="urn:microsoft.com/office/officeart/2005/8/layout/venn3"/>
    <dgm:cxn modelId="{A8DE8C32-9546-4BD7-A8E5-E26C250C6750}" srcId="{CEED19A8-E304-4FF6-B99F-053238C06B71}" destId="{BA323B55-A042-4E79-A1FE-619A56A68C92}" srcOrd="2" destOrd="0" parTransId="{859A8761-60C3-4953-B99E-CFF5F0298264}" sibTransId="{AECE1E0D-5CCF-4CE2-8D0F-8FC3FB4120C2}"/>
    <dgm:cxn modelId="{0E0845A6-0D14-4DB1-87BA-8D1C6FFA1429}" srcId="{CEED19A8-E304-4FF6-B99F-053238C06B71}" destId="{0D03481A-36DD-4F85-A4C7-8EF6087E050D}" srcOrd="3" destOrd="0" parTransId="{A1FA3034-BEB3-4822-8B25-E1B75399A40F}" sibTransId="{87F4D630-30FB-421A-BDD1-C93294C394B2}"/>
    <dgm:cxn modelId="{BFA0DD1D-C967-4A39-9858-A7BF166D16A2}" srcId="{CEED19A8-E304-4FF6-B99F-053238C06B71}" destId="{E3617D49-4481-43F1-95E4-C07F205F49B0}" srcOrd="0" destOrd="0" parTransId="{D45C2A7C-9510-49E2-BB40-09473028EAF6}" sibTransId="{B7535837-CAD0-4E2B-AB39-E4375F96BCC7}"/>
    <dgm:cxn modelId="{43FDA91D-6966-46D4-80BD-52B2D614CBA0}" type="presParOf" srcId="{4F82A588-4C21-4D3E-95BE-5521C2458EB9}" destId="{130AE059-2DAE-4621-B6C6-F872BEB5D8E8}" srcOrd="0" destOrd="0" presId="urn:microsoft.com/office/officeart/2005/8/layout/venn3"/>
    <dgm:cxn modelId="{5B39CA6F-EA88-4215-AE3A-A011D7A690AC}" type="presParOf" srcId="{4F82A588-4C21-4D3E-95BE-5521C2458EB9}" destId="{878F8B56-F3BF-4948-84D1-868C0E13887A}" srcOrd="1" destOrd="0" presId="urn:microsoft.com/office/officeart/2005/8/layout/venn3"/>
    <dgm:cxn modelId="{52A0613F-D4A3-415B-AE9D-F2637BCEF77D}" type="presParOf" srcId="{4F82A588-4C21-4D3E-95BE-5521C2458EB9}" destId="{DDDD62E7-06BC-4EEE-850D-A5F6F13406B9}" srcOrd="2" destOrd="0" presId="urn:microsoft.com/office/officeart/2005/8/layout/venn3"/>
    <dgm:cxn modelId="{E96E64B3-8BCA-42FE-A618-0B4DA8D6E8D8}" type="presParOf" srcId="{4F82A588-4C21-4D3E-95BE-5521C2458EB9}" destId="{FA9705C3-ED0B-481A-80E1-89A28C8A67BD}" srcOrd="3" destOrd="0" presId="urn:microsoft.com/office/officeart/2005/8/layout/venn3"/>
    <dgm:cxn modelId="{0DDFB224-F34F-4213-9B2A-AAE16BA5D5D0}" type="presParOf" srcId="{4F82A588-4C21-4D3E-95BE-5521C2458EB9}" destId="{69C711E9-BA99-451E-B547-9378999B9851}" srcOrd="4" destOrd="0" presId="urn:microsoft.com/office/officeart/2005/8/layout/venn3"/>
    <dgm:cxn modelId="{EDF20F9A-B2DE-476F-8969-747D261AA969}" type="presParOf" srcId="{4F82A588-4C21-4D3E-95BE-5521C2458EB9}" destId="{5996B471-8656-4E7A-ABC2-A201CC47F4A3}" srcOrd="5" destOrd="0" presId="urn:microsoft.com/office/officeart/2005/8/layout/venn3"/>
    <dgm:cxn modelId="{D5784875-482C-456A-B170-B56CB0D88210}" type="presParOf" srcId="{4F82A588-4C21-4D3E-95BE-5521C2458EB9}" destId="{D6FAD938-8450-4927-9755-C6B9D32AB67D}"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AE059-2DAE-4621-B6C6-F872BEB5D8E8}">
      <dsp:nvSpPr>
        <dsp:cNvPr id="0" name=""/>
        <dsp:cNvSpPr/>
      </dsp:nvSpPr>
      <dsp:spPr>
        <a:xfrm>
          <a:off x="0" y="448152"/>
          <a:ext cx="2871690" cy="2751012"/>
        </a:xfrm>
        <a:prstGeom prst="ellipse">
          <a:avLst/>
        </a:prstGeom>
        <a:solidFill>
          <a:schemeClr val="accent4">
            <a:lumMod val="60000"/>
            <a:lumOff val="40000"/>
            <a:alpha val="50000"/>
          </a:schemeClr>
        </a:solidFill>
        <a:ln w="25400" cap="flat" cmpd="sng" algn="ctr">
          <a:solidFill>
            <a:schemeClr val="lt1">
              <a:hueOff val="0"/>
              <a:satOff val="0"/>
              <a:lumOff val="0"/>
              <a:alphaOff val="0"/>
            </a:schemeClr>
          </a:solidFill>
          <a:prstDash val="solid"/>
        </a:ln>
        <a:effectLst>
          <a:outerShdw blurRad="50800" dist="38100" dir="2700000" algn="tl" rotWithShape="0">
            <a:schemeClr val="accent4">
              <a:alpha val="40000"/>
            </a:schemeClr>
          </a:outerShdw>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tx1"/>
        </a:fontRef>
      </dsp:style>
      <dsp:txBody>
        <a:bodyPr spcFirstLastPara="0" vert="horz" wrap="square" lIns="152814" tIns="30480" rIns="152814" bIns="3048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rgbClr val="002060"/>
              </a:solidFill>
              <a:latin typeface="+mn-lt"/>
              <a:cs typeface="Arial" panose="020B0604020202020204" pitchFamily="34" charset="0"/>
            </a:rPr>
            <a:t>30</a:t>
          </a:r>
        </a:p>
        <a:p>
          <a:pPr marL="0" lvl="0" indent="0" algn="ctr" defTabSz="1066800">
            <a:lnSpc>
              <a:spcPct val="90000"/>
            </a:lnSpc>
            <a:spcBef>
              <a:spcPct val="0"/>
            </a:spcBef>
            <a:spcAft>
              <a:spcPct val="35000"/>
            </a:spcAft>
            <a:buNone/>
          </a:pPr>
          <a:r>
            <a:rPr lang="ru-RU" sz="2400" b="1" i="1" kern="1200" dirty="0">
              <a:solidFill>
                <a:srgbClr val="002060"/>
              </a:solidFill>
              <a:latin typeface="+mn-lt"/>
              <a:cs typeface="Arial" panose="020B0604020202020204" pitchFamily="34" charset="0"/>
            </a:rPr>
            <a:t>Во всем мире</a:t>
          </a:r>
        </a:p>
      </dsp:txBody>
      <dsp:txXfrm>
        <a:off x="420549" y="851028"/>
        <a:ext cx="2030592" cy="1945260"/>
      </dsp:txXfrm>
    </dsp:sp>
    <dsp:sp modelId="{DDDD62E7-06BC-4EEE-850D-A5F6F13406B9}">
      <dsp:nvSpPr>
        <dsp:cNvPr id="0" name=""/>
        <dsp:cNvSpPr/>
      </dsp:nvSpPr>
      <dsp:spPr>
        <a:xfrm>
          <a:off x="2316344" y="1035700"/>
          <a:ext cx="2282213" cy="2053519"/>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52814" tIns="26670" rIns="152814" bIns="26670" numCol="1" spcCol="1270" anchor="ctr" anchorCtr="0">
          <a:noAutofit/>
        </a:bodyPr>
        <a:lstStyle/>
        <a:p>
          <a:pPr marL="0" lvl="0" indent="0" algn="ctr" defTabSz="933450">
            <a:lnSpc>
              <a:spcPct val="90000"/>
            </a:lnSpc>
            <a:spcBef>
              <a:spcPct val="0"/>
            </a:spcBef>
            <a:spcAft>
              <a:spcPct val="35000"/>
            </a:spcAft>
            <a:buNone/>
          </a:pPr>
          <a:r>
            <a:rPr lang="ru-RU" sz="2100" b="1" kern="1200" dirty="0">
              <a:latin typeface="+mn-lt"/>
              <a:cs typeface="Arial" panose="020B0604020202020204" pitchFamily="34" charset="0"/>
            </a:rPr>
            <a:t>16</a:t>
          </a:r>
        </a:p>
        <a:p>
          <a:pPr marL="0" lvl="0" indent="0" algn="ctr" defTabSz="933450">
            <a:lnSpc>
              <a:spcPct val="90000"/>
            </a:lnSpc>
            <a:spcBef>
              <a:spcPct val="0"/>
            </a:spcBef>
            <a:spcAft>
              <a:spcPct val="35000"/>
            </a:spcAft>
            <a:buNone/>
          </a:pPr>
          <a:r>
            <a:rPr lang="ru-RU" sz="2100" b="1" i="1" kern="1200" dirty="0">
              <a:latin typeface="+mn-lt"/>
              <a:cs typeface="Arial" panose="020B0604020202020204" pitchFamily="34" charset="0"/>
            </a:rPr>
            <a:t>США</a:t>
          </a:r>
        </a:p>
      </dsp:txBody>
      <dsp:txXfrm>
        <a:off x="2650566" y="1336431"/>
        <a:ext cx="1613769" cy="1452057"/>
      </dsp:txXfrm>
    </dsp:sp>
    <dsp:sp modelId="{69C711E9-BA99-451E-B547-9378999B9851}">
      <dsp:nvSpPr>
        <dsp:cNvPr id="0" name=""/>
        <dsp:cNvSpPr/>
      </dsp:nvSpPr>
      <dsp:spPr>
        <a:xfrm>
          <a:off x="4043207" y="1031243"/>
          <a:ext cx="2036470" cy="2062433"/>
        </a:xfrm>
        <a:prstGeom prst="ellipse">
          <a:avLst/>
        </a:prstGeom>
        <a:solidFill>
          <a:schemeClr val="accent5">
            <a:alpha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52814" tIns="26670" rIns="152814" bIns="26670" numCol="1" spcCol="1270" anchor="ctr" anchorCtr="0">
          <a:noAutofit/>
        </a:bodyPr>
        <a:lstStyle/>
        <a:p>
          <a:pPr marL="0" lvl="0" indent="0" algn="ctr" defTabSz="933450">
            <a:lnSpc>
              <a:spcPct val="90000"/>
            </a:lnSpc>
            <a:spcBef>
              <a:spcPct val="0"/>
            </a:spcBef>
            <a:spcAft>
              <a:spcPct val="35000"/>
            </a:spcAft>
            <a:buNone/>
          </a:pPr>
          <a:r>
            <a:rPr lang="ru-RU" sz="2100" b="1" i="0" kern="1200" dirty="0">
              <a:latin typeface="+mn-lt"/>
              <a:cs typeface="Arial" panose="020B0604020202020204" pitchFamily="34" charset="0"/>
            </a:rPr>
            <a:t>14</a:t>
          </a:r>
        </a:p>
        <a:p>
          <a:pPr marL="0" lvl="0" indent="0" algn="ctr" defTabSz="933450">
            <a:lnSpc>
              <a:spcPct val="90000"/>
            </a:lnSpc>
            <a:spcBef>
              <a:spcPct val="0"/>
            </a:spcBef>
            <a:spcAft>
              <a:spcPct val="35000"/>
            </a:spcAft>
            <a:buNone/>
          </a:pPr>
          <a:r>
            <a:rPr lang="ru-RU" sz="2100" b="1" i="1" kern="1200" dirty="0">
              <a:latin typeface="+mn-lt"/>
              <a:cs typeface="Arial" panose="020B0604020202020204" pitchFamily="34" charset="0"/>
            </a:rPr>
            <a:t>Германия </a:t>
          </a:r>
        </a:p>
      </dsp:txBody>
      <dsp:txXfrm>
        <a:off x="4341441" y="1333279"/>
        <a:ext cx="1440002" cy="1458361"/>
      </dsp:txXfrm>
    </dsp:sp>
    <dsp:sp modelId="{D6FAD938-8450-4927-9755-C6B9D32AB67D}">
      <dsp:nvSpPr>
        <dsp:cNvPr id="0" name=""/>
        <dsp:cNvSpPr/>
      </dsp:nvSpPr>
      <dsp:spPr>
        <a:xfrm>
          <a:off x="5524327" y="1091026"/>
          <a:ext cx="1889996" cy="1942866"/>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a:glow rad="101600">
            <a:schemeClr val="accent3">
              <a:satMod val="175000"/>
              <a:alpha val="40000"/>
            </a:schemeClr>
          </a:glo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152814" tIns="26670" rIns="152814" bIns="26670" numCol="1" spcCol="1270" anchor="ctr" anchorCtr="0">
          <a:noAutofit/>
        </a:bodyPr>
        <a:lstStyle/>
        <a:p>
          <a:pPr marL="0" lvl="0" indent="0" algn="ctr" defTabSz="933450">
            <a:lnSpc>
              <a:spcPct val="90000"/>
            </a:lnSpc>
            <a:spcBef>
              <a:spcPct val="0"/>
            </a:spcBef>
            <a:spcAft>
              <a:spcPct val="35000"/>
            </a:spcAft>
            <a:buNone/>
          </a:pPr>
          <a:r>
            <a:rPr lang="ru-RU" sz="2100" b="1" i="1" kern="1200" dirty="0">
              <a:latin typeface="+mn-lt"/>
              <a:cs typeface="Arial" panose="020B0604020202020204" pitchFamily="34" charset="0"/>
            </a:rPr>
            <a:t>12</a:t>
          </a:r>
        </a:p>
        <a:p>
          <a:pPr marL="0" lvl="0" indent="0" algn="ctr" defTabSz="933450">
            <a:lnSpc>
              <a:spcPct val="90000"/>
            </a:lnSpc>
            <a:spcBef>
              <a:spcPct val="0"/>
            </a:spcBef>
            <a:spcAft>
              <a:spcPct val="35000"/>
            </a:spcAft>
            <a:buNone/>
          </a:pPr>
          <a:r>
            <a:rPr lang="ru-RU" sz="2100" b="1" i="1" kern="1200" dirty="0">
              <a:latin typeface="+mn-lt"/>
              <a:cs typeface="Arial" panose="020B0604020202020204" pitchFamily="34" charset="0"/>
            </a:rPr>
            <a:t>РФ</a:t>
          </a:r>
        </a:p>
      </dsp:txBody>
      <dsp:txXfrm>
        <a:off x="5801111" y="1375552"/>
        <a:ext cx="1336428" cy="137381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12/24/2024</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xmlns="" val="17929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12/24/2024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xmlns="" val="27538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xmlns="" val="17034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Когда говорят о пользе естественных инфекций  и их предпочтение перед прививками, опираются на следующие неверные представления.</a:t>
            </a:r>
          </a:p>
          <a:p>
            <a:r>
              <a:rPr lang="ru-RU" dirty="0"/>
              <a:t>Заблуждение 1 инфекционные болезни способствуют укреплению иммунитета. </a:t>
            </a:r>
          </a:p>
          <a:p>
            <a:r>
              <a:rPr lang="ru-RU" dirty="0"/>
              <a:t>Инфекционные заболевания иногда представляются обязательным этапом жизни ребенка, необходимым для формирования иммунной системы, поскольку созревание ее на самом деле происходит в результате контакта с микроорганизмами. Касается банальной большой группы респираторных патогенов. Каждый детский организм в течении первых трех лет должен выработать к ним устойчивость(иммунитет). Серьезные инфекции такие как корь, дифтерия, перенесенные в тяжелой форме, напротив угнетают иммунитет. После ветряной оспы, гриппа, многих других инфекций развиваются вторичные иммунодефициты.</a:t>
            </a:r>
          </a:p>
          <a:p>
            <a:r>
              <a:rPr lang="ru-RU" dirty="0"/>
              <a:t>Заблуждение 2. Опасность инфекционных болезней сильно преувеличена. </a:t>
            </a:r>
          </a:p>
          <a:p>
            <a:r>
              <a:rPr lang="ru-RU" dirty="0"/>
              <a:t>Инфекционные заболевания опасны – от них умирают. Даже сегодня большинство инфекций протекает в молниеносной форме, когда успеть с помощью невозможно. За годы работы приходится видеть смерть детей от инфекционных заболеваний. </a:t>
            </a:r>
          </a:p>
          <a:p>
            <a:r>
              <a:rPr lang="ru-RU" dirty="0"/>
              <a:t>Другая неприятная сторона инфекционного заболевания – это возможность осложнений.</a:t>
            </a:r>
          </a:p>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xmlns="" val="303510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Серьезные осложнения – крайне редко. Реже, чем при применении других лекарственных препаратов и намного реже, чем при инфекционных заболеваниях.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xmlns="" val="2027788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Местные реакции зависят в больше степени от состава вакцины, чем от индивидуальных особенностей человека. Местная воспалительная реакция в месте введения вакцины не только способствует приведению антигена в контакт с клетками иммунной системы, но и проявляется отёчностью и небольшой болезненностью. </a:t>
            </a:r>
          </a:p>
          <a:p>
            <a:r>
              <a:rPr lang="ru-RU" dirty="0"/>
              <a:t>Что считать реакцией на прививку?</a:t>
            </a:r>
          </a:p>
          <a:p>
            <a:r>
              <a:rPr lang="ru-RU" dirty="0"/>
              <a:t>При введении вакцины организм первоначально отвечает активацией врожденного иммунитета. В крови появляются пептидные информационные молекулы (цитокины), которые передают сигнал на центр терморегуляции и вызывают повышение температуры тела, а также некоторые другие симптомы – вялость, недомогание. Таким образом, повышение температуры тела в поствакцинальном периоде вполне нормальное явление, кратковременное и возникающее в определенные сроки: после вакцинации неживыми вакцинами - в течение первых двух дней после вакцинации, а при вакцинации живыми вакцинами (особенно коревой) – на 3-15 день. </a:t>
            </a:r>
          </a:p>
          <a:p>
            <a:r>
              <a:rPr lang="ru-RU" dirty="0"/>
              <a:t>Максимальная реакция организма при введении неживой вакцины происходит в первые часы после прививки. Вакцинный антиген из неживой вакцины не размножается, и соответственно более поздний период после прививки, количество его в организме меньше, чем было сразу после введения. При вакцинации живой вакциной антиген размножается (это ослабленный вакцинный вирус). Его количество в более поздний период больше, чем сразу после инъекции. Соответственно и реакция организма сильнее не в первые часы, а позже. </a:t>
            </a:r>
          </a:p>
          <a:p>
            <a:r>
              <a:rPr lang="ru-RU" dirty="0"/>
              <a:t>Клинические симптомы поствакцинальных реакций являются типичными, сроки развития – стереотипными. И то, и другое зависит от свойств вакцинного препарата. </a:t>
            </a:r>
          </a:p>
          <a:p>
            <a:r>
              <a:rPr lang="ru-RU" dirty="0"/>
              <a:t>Теоретически любой вакцинный препарат может вызвать анафилактический шок. Это вполне понятно. Так как все они содержат белок. Но вакцинно-ассоциированное заболевание могут вызвать только живые вакцины. Инактивированный препарат не может вызвать осложнение такого рода. Пример – живая полиомиелитная вакцина. </a:t>
            </a:r>
          </a:p>
          <a:p>
            <a:r>
              <a:rPr lang="ru-RU" dirty="0"/>
              <a:t>Вакцина против гепатита В не может вызвать гепатит. Субъединичная гриппозная вакцина не вызывает грипп, поскольку в этих вакцинах отсутствует живой инфекционный агент.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18</a:t>
            </a:fld>
            <a:endParaRPr lang="ru-RU">
              <a:solidFill>
                <a:prstClr val="black"/>
              </a:solidFill>
            </a:endParaRPr>
          </a:p>
        </p:txBody>
      </p:sp>
    </p:spTree>
    <p:extLst>
      <p:ext uri="{BB962C8B-B14F-4D97-AF65-F5344CB8AC3E}">
        <p14:creationId xmlns:p14="http://schemas.microsoft.com/office/powerpoint/2010/main" xmlns="" val="373608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xmlns="" val="133736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Заблуждение 4. </a:t>
            </a:r>
          </a:p>
          <a:p>
            <a:r>
              <a:rPr lang="ru-RU" dirty="0"/>
              <a:t>Вакцинопрофилактика-вмешательство в естественный отбор. Это ведет к вырождению человеческой расы. Вся медицина – это вмешательство в естественный отбор. Лечение больных и  выхаживание недоношенных, возвращение к нормальной жизни инвалидов, предоставление людям с генетической патологией иметь детей- это все вмешательство в естественный отбор.</a:t>
            </a:r>
          </a:p>
          <a:p>
            <a:r>
              <a:rPr lang="ru-RU" dirty="0"/>
              <a:t>Зачем надо делать прививки? Да некоторые умрут от инфекций, но это ведь самые слабые. Это и будет способствовать оздоровлению нации. А вы уверены, что слабым звеном не окажетесь вы или ваш ребенок. Без </a:t>
            </a:r>
            <a:r>
              <a:rPr lang="ru-RU" dirty="0" err="1"/>
              <a:t>коментариев</a:t>
            </a:r>
            <a:r>
              <a:rPr lang="ru-RU" dirty="0"/>
              <a:t>.</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xmlns="" val="124860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Родители, приходящие с ребенком на прививку должны понимать, что  с момента введения вакцины,  ребенок еще не защищен. После вакцинации должно пройти время, чтобы антитела начали синтезироваться, поэтому в первые дни после прививки необходимо ограждать ребенка от контактов с инфицированными людьми.</a:t>
            </a:r>
          </a:p>
          <a:p>
            <a:r>
              <a:rPr lang="ru-RU" dirty="0"/>
              <a:t>При этом вакцины график которых предусматривает несколько введения препарата начинают работать уже после первого введения.</a:t>
            </a:r>
          </a:p>
          <a:p>
            <a:r>
              <a:rPr lang="ru-RU" dirty="0"/>
              <a:t>Важным является и соблюдение графика вакцинации. При удлинении интервалов между введением вакцины уровни антител могут снижаться ниже защитного. И ребенок будет подвержен инфекции.</a:t>
            </a:r>
          </a:p>
          <a:p>
            <a:endParaRPr lang="ru-RU" dirty="0"/>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21</a:t>
            </a:fld>
            <a:endParaRPr lang="ru-RU"/>
          </a:p>
        </p:txBody>
      </p:sp>
    </p:spTree>
    <p:extLst>
      <p:ext uri="{BB962C8B-B14F-4D97-AF65-F5344CB8AC3E}">
        <p14:creationId xmlns:p14="http://schemas.microsoft.com/office/powerpoint/2010/main" xmlns="" val="253152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Верно ли утверждение что «…Все прививки подавляют иммунную систему…» систему.</a:t>
            </a:r>
          </a:p>
          <a:p>
            <a:r>
              <a:rPr lang="ru-RU" dirty="0"/>
              <a:t>Особенно нелепым является утверждение, что иммунный ответ подавляет вакцина БЦЖ, входящая в перечень иммуностимулирующих препаратов. </a:t>
            </a:r>
          </a:p>
          <a:p>
            <a:r>
              <a:rPr lang="ru-RU" dirty="0"/>
              <a:t>Вакцины – это препараты, содержащие ослабленный вирус, аналогичный естественному или инактивированные вирусы/бактерии, или же их отдельные части.</a:t>
            </a:r>
          </a:p>
          <a:p>
            <a:r>
              <a:rPr lang="ru-RU" dirty="0"/>
              <a:t>Если принять за истину представление о том, что эти ослабленные (неживые объекты или их фрагменты) способны вызвать столько значимое снижение иммунитета, то как же тогда должны снижать иммунитет живые, вирулентные вирусы и бактерии.</a:t>
            </a:r>
          </a:p>
          <a:p>
            <a:r>
              <a:rPr lang="ru-RU" dirty="0"/>
              <a:t>Иммунологическое обследование перед прививкой. Надо ли?</a:t>
            </a:r>
          </a:p>
          <a:p>
            <a:r>
              <a:rPr lang="ru-RU" dirty="0"/>
              <a:t>При оценке показателей </a:t>
            </a:r>
            <a:r>
              <a:rPr lang="ru-RU" dirty="0" err="1"/>
              <a:t>иммунограммы</a:t>
            </a:r>
            <a:r>
              <a:rPr lang="ru-RU" dirty="0"/>
              <a:t> рекомендуется учитывать возможность их колебаний в связи с принятием пищей, физической нагрузкой, ощущением страха, временем суток, принимаемыми медикаментами.</a:t>
            </a:r>
          </a:p>
          <a:p>
            <a:r>
              <a:rPr lang="ru-RU" dirty="0"/>
              <a:t>В связи с этим обстоятельством при диагностике заболеваний иммунной системы решающую роль играют клинические данные, а показатели </a:t>
            </a:r>
            <a:r>
              <a:rPr lang="ru-RU" dirty="0" err="1"/>
              <a:t>иммунограммы</a:t>
            </a:r>
            <a:r>
              <a:rPr lang="ru-RU" dirty="0"/>
              <a:t> имеют лишь вспомогательное значение. При этом клиническую значимость имеют показатели имеющие , выраженные (отклонения на 40-50% от нормы), стойкие изменения (сохраняющиеся в нескольких анализах ,забранных с интервалом в 2 недели) и изменения подкрепленные клиническими симптомами.</a:t>
            </a:r>
          </a:p>
          <a:p>
            <a:r>
              <a:rPr lang="ru-RU" dirty="0"/>
              <a:t>Также известно что для детей с иммунодефицитными состояниями опасность представляют только живые вакцины. При тяжелых формах гуморального иммунодефицита вакцинация </a:t>
            </a:r>
            <a:r>
              <a:rPr lang="ru-RU" dirty="0" err="1"/>
              <a:t>бессмыслена</a:t>
            </a:r>
            <a:r>
              <a:rPr lang="ru-RU" dirty="0"/>
              <a:t>, но опасность инактивированные вакцины не представляют. А к году первичные иммунодефициты уже себя проявят. Живая вакцина против полиомиелита, заменена на инактивированную. Однако против живой туберкулезной вакцины альтернативы нет.</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22</a:t>
            </a:fld>
            <a:endParaRPr lang="ru-RU"/>
          </a:p>
        </p:txBody>
      </p:sp>
    </p:spTree>
    <p:extLst>
      <p:ext uri="{BB962C8B-B14F-4D97-AF65-F5344CB8AC3E}">
        <p14:creationId xmlns:p14="http://schemas.microsoft.com/office/powerpoint/2010/main" xmlns="" val="470487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Почему прививка от туберкулеза делается младенцам</a:t>
            </a:r>
          </a:p>
          <a:p>
            <a:r>
              <a:rPr lang="ru-RU" dirty="0"/>
              <a:t>От туберкулеза в России прививают сразу после рождения, так как младенцы легко им заражаются, болезнь переходит в активную форму и прогрессирует намного быстрее, чем у взрослых. Вакцина БЦЖ — один из немногих эффективных способов предупреждения туберкулеза в странах, где он распространен.</a:t>
            </a:r>
          </a:p>
          <a:p>
            <a:r>
              <a:rPr lang="ru-RU" dirty="0"/>
              <a:t>Отказ от общей вакцинации БЦЖ по рекомендациям ВОЗ возможен, только если риск заражения туберкулезом в популяции снизится до 0,1 %, число случаев выявления легочного туберкулеза в год не превышает 5 на 100 000 человек, а число случаев туберкулезного менингита у детей упадет до 1 на 10 млн. населения.</a:t>
            </a:r>
          </a:p>
          <a:p>
            <a:r>
              <a:rPr lang="ru-RU" dirty="0"/>
              <a:t>Россия пока не достигла таких показателей. Для понимания в 2018году заболеваемость в России 44,4 на 100000 человек, а в СО еще выше.</a:t>
            </a:r>
          </a:p>
          <a:p>
            <a:r>
              <a:rPr lang="ru-RU" dirty="0"/>
              <a:t>Многие ориентируются на другие страны: если в некоторых странах массово не ставят БЦЖ, то и нам не нужно. Но нельзя забывать о разнице в заболеваемости туберкулезом, которая в странах бывшего советского союза выше. А в благополучных по туберкулезу странах ребенка обязательно привьют БЦЖ, если выяснится, что в его окружении есть такие больные.</a:t>
            </a:r>
          </a:p>
          <a:p>
            <a:endParaRPr lang="ru-RU" dirty="0"/>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23</a:t>
            </a:fld>
            <a:endParaRPr lang="ru-RU">
              <a:solidFill>
                <a:prstClr val="black"/>
              </a:solidFill>
            </a:endParaRPr>
          </a:p>
        </p:txBody>
      </p:sp>
    </p:spTree>
    <p:extLst>
      <p:ext uri="{BB962C8B-B14F-4D97-AF65-F5344CB8AC3E}">
        <p14:creationId xmlns:p14="http://schemas.microsoft.com/office/powerpoint/2010/main" xmlns="" val="253152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Иммунная система новорожденного ребенка не является слабой или несовершенной, но она в достаточной степени незрелая. Подавляющее большинство антигенов, с которыми ребенку приходится сталкиваться после рождения, для него совершенно новые, и на каждый из них ребенок должен генерировать полный иммунный ответ – процесс, который занимает около 10 дней. Новорожденный ребёнок способен к полноценному иммунному ответу на большинство антигенов, в том числе и на некоторые вакцинные, такие как вакцины на БЦЖ и вакцина против гепатита В. </a:t>
            </a:r>
          </a:p>
          <a:p>
            <a:r>
              <a:rPr lang="ru-RU" dirty="0"/>
              <a:t>Первые дни после рождения ребенок защищен только теми антителами, которые он получил внутриутробно от своей матери. А это значит, что он защищен от инфекции настолько, насколько защищена его мать.</a:t>
            </a:r>
          </a:p>
          <a:p>
            <a:r>
              <a:rPr lang="ru-RU" dirty="0"/>
              <a:t>Если после вакцинации матери от столбняка и дифтерии прошло более 10 лет, то она не защищена, и соответственно антител к этим инфекциям ребенку передать не может. Даже наличие материнских антител не всегда является гарантией защиты ребенка от инфицирования. При ряде заболеваний, таких, например, как коклюш и туберкулез, иммунная защита обусловливается главным образом клеточным компонентом. Полученные от матери антитела при этих заболеваниях не в состоянии полностью освободить организм ребенка от возбудителя, если заражение произошло. </a:t>
            </a:r>
          </a:p>
          <a:p>
            <a:r>
              <a:rPr lang="ru-RU" dirty="0"/>
              <a:t>Материнские антитела, переданные младенцам, имеют малую продолжительность жизни, их потенциальные </a:t>
            </a:r>
            <a:r>
              <a:rPr lang="ru-RU" dirty="0" err="1"/>
              <a:t>протективный</a:t>
            </a:r>
            <a:r>
              <a:rPr lang="ru-RU" dirty="0"/>
              <a:t> эффект. Они не снижают эффективность вакцинации инактивированными вакцинами, требующими несколько введений. Что касается таких инфекций как корь, паротит ветряная оспа, тот продолжительность пребывания в крови материнских антител больше, чем антитоксических дифтерийных или столбнячных. И они в большей степени влияют на эффективность вакцинации соответствующими вакцинами. </a:t>
            </a:r>
          </a:p>
          <a:p>
            <a:r>
              <a:rPr lang="ru-RU" dirty="0"/>
              <a:t>В связи с этим прививки живыми вакцинами против вирусных инфекций проводят в возрасте 1 года. Что касается защитных свойств грудного молока, то они в большей степени касаются неспецифических факторов, в частности иммуноглобулина А, обеспечивающего местную защиту от антигенов, проникающих через слизистую оболочку кишечника. Создать специфическую защиту от инфекций грудное вскармливание не может. </a:t>
            </a:r>
          </a:p>
          <a:p>
            <a:r>
              <a:rPr lang="ru-RU" dirty="0"/>
              <a:t>Возвращаясь к способности детей первых месяцев жизни к полноценному иммунному ответу на вакцинацию следует отметить, что все педиатрические вакцины специально разрабатываются с учетом особенностей иммунной системы детей первых месяцев жизни. Любая вакцина проходит клинические испытания эффективности и безопасности именно в тех возрастных группах, в которых планируется их применение. </a:t>
            </a:r>
          </a:p>
          <a:p>
            <a:endParaRPr lang="ru-RU" dirty="0"/>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24</a:t>
            </a:fld>
            <a:endParaRPr lang="ru-RU"/>
          </a:p>
        </p:txBody>
      </p:sp>
    </p:spTree>
    <p:extLst>
      <p:ext uri="{BB962C8B-B14F-4D97-AF65-F5344CB8AC3E}">
        <p14:creationId xmlns:p14="http://schemas.microsoft.com/office/powerpoint/2010/main" xmlns="" val="373608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Что содержится в вакцинах? Вакцины содержат:</a:t>
            </a:r>
          </a:p>
          <a:p>
            <a:r>
              <a:rPr lang="ru-RU" dirty="0"/>
              <a:t> собственно прививочный антиген и специальные вещества, обеспечивающие стабильность и стерильность вакцины, а также усиливающие иммунный ответ на нее.</a:t>
            </a:r>
          </a:p>
          <a:p>
            <a:r>
              <a:rPr lang="ru-RU" dirty="0"/>
              <a:t> Сегодняшние вакцины по сравнению с таковыми 20 лет назад являются высокоочищенными. Консерванты защищают вакцину от размножения в ней патогенных микроорганизмов, и они абсолютно необходимы в случае, если вакцина выпускается в </a:t>
            </a:r>
            <a:r>
              <a:rPr lang="ru-RU" dirty="0" err="1"/>
              <a:t>многодозных</a:t>
            </a:r>
            <a:r>
              <a:rPr lang="ru-RU" dirty="0"/>
              <a:t> флаконах, которые используют в течение нескольких часов, и пробка которых подвергается неоднократному прокалыванию иглой. </a:t>
            </a:r>
          </a:p>
          <a:p>
            <a:r>
              <a:rPr lang="ru-RU" dirty="0"/>
              <a:t>Особые свойства вакцин и вещества, их обеспечивающие: стабильность – антигены (сахароза, лактоза), стерильность – консерванты (соли ртути, формальдегид, некоторые другие), усиление иммунного ответа -  адъюванты (Соли алюминия, </a:t>
            </a:r>
            <a:r>
              <a:rPr lang="ru-RU" dirty="0" err="1"/>
              <a:t>полиоксидоний</a:t>
            </a:r>
            <a:r>
              <a:rPr lang="ru-RU" dirty="0"/>
              <a:t>). Любые вещества в вакцинах содержатся в безопасных для организма концентрациях в соответствии с международными нормами. </a:t>
            </a:r>
          </a:p>
          <a:p>
            <a:r>
              <a:rPr lang="ru-RU" dirty="0"/>
              <a:t>В организме человека алюминий присутствует во всех тканях и органах, выполняя свою биологическую роль в образовании фосфатных и белковых комплексах, процессах регенерации тканей, действуя на синтез пищеварительных ферментов и функцию околощитовидной железы.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25</a:t>
            </a:fld>
            <a:endParaRPr lang="ru-RU"/>
          </a:p>
        </p:txBody>
      </p:sp>
    </p:spTree>
    <p:extLst>
      <p:ext uri="{BB962C8B-B14F-4D97-AF65-F5344CB8AC3E}">
        <p14:creationId xmlns:p14="http://schemas.microsoft.com/office/powerpoint/2010/main" xmlns="" val="192986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xmlns="" val="3567451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Правда ли, что фенол - это известный протоплазматический яд, токсичный для всех без исключения клеток организма! </a:t>
            </a:r>
          </a:p>
          <a:p>
            <a:r>
              <a:rPr lang="ru-RU" dirty="0"/>
              <a:t>Диагностическая туберкулиновая проба Манту широко  используется в России с 1965 г., а применяемый для нее туберкулин утвержден ВОЗ в качестве стандарта еще в 1952 г. Уже как минимум три поколения людей приходят со своими детьми за получением  пуговки, но только в последние годы </a:t>
            </a:r>
            <a:r>
              <a:rPr lang="ru-RU" dirty="0" err="1"/>
              <a:t>туберкулинодиагностика</a:t>
            </a:r>
            <a:r>
              <a:rPr lang="ru-RU" dirty="0"/>
              <a:t> внезапно была объявлена ~опасной для здоровья. </a:t>
            </a:r>
          </a:p>
          <a:p>
            <a:r>
              <a:rPr lang="ru-RU" dirty="0"/>
              <a:t>Кто-то вдруг прочитал, что в состав туберкулина входит фенол. И началось! </a:t>
            </a:r>
          </a:p>
          <a:p>
            <a:r>
              <a:rPr lang="ru-RU" dirty="0"/>
              <a:t>- Фенол способен вызывать шок, слабость, конвульсии, поражение почек, сердечную недостаточность, токсичен для всех клеток организма! </a:t>
            </a:r>
          </a:p>
          <a:p>
            <a:r>
              <a:rPr lang="ru-RU" dirty="0"/>
              <a:t>- Фенол вызывает лейкоз! </a:t>
            </a:r>
          </a:p>
          <a:p>
            <a:r>
              <a:rPr lang="ru-RU" dirty="0"/>
              <a:t>- Фенол поражает нервную систему! </a:t>
            </a:r>
          </a:p>
          <a:p>
            <a:r>
              <a:rPr lang="ru-RU" dirty="0"/>
              <a:t>При этом борцов с пробой Манту не смущает тот факт, что фенол в качестве консерванта используется, помимо туберкулина, в огромном количестве  других медицинских препаратов, в том числе и для парентерального введения. Матери детей-аллергиков отказываются от пробы Манту из-за боязни фенола, но не возражают против диагностического внутрикожного введения аллергенов, содержащих 0,2-0,4% того же самого фенола! Многими любимый </a:t>
            </a:r>
            <a:r>
              <a:rPr lang="ru-RU" dirty="0" err="1"/>
              <a:t>фукорцин</a:t>
            </a:r>
            <a:r>
              <a:rPr lang="ru-RU" dirty="0"/>
              <a:t>, которым обрабатывают даже язвочки во рту, содержит 3,9% чистого фенола. Фенол в качестве консерванта содержится в инсулине, в свечах, антисептиках для полоскания горла, каплях для ушей, других разнообразных препаратах. </a:t>
            </a:r>
          </a:p>
          <a:p>
            <a:r>
              <a:rPr lang="ru-RU" dirty="0"/>
              <a:t>Это еще не все. Можно составить впечатляющий список лекарственных препаратов, которые в процессе метаболизма в организме превращаются в  фенол. И возглавит этот список не что иное, как </a:t>
            </a:r>
            <a:r>
              <a:rPr lang="ru-RU" dirty="0" err="1"/>
              <a:t>парацетомол</a:t>
            </a:r>
            <a:r>
              <a:rPr lang="ru-RU" dirty="0"/>
              <a:t> (</a:t>
            </a:r>
            <a:r>
              <a:rPr lang="ru-RU" dirty="0" err="1"/>
              <a:t>парацетиламинофенол</a:t>
            </a:r>
            <a:r>
              <a:rPr lang="ru-RU" dirty="0"/>
              <a:t>), который на основании многих исследований во всем мире считается самым безопасным детским лекарством от «температуры».</a:t>
            </a:r>
          </a:p>
          <a:p>
            <a:r>
              <a:rPr lang="ru-RU" dirty="0"/>
              <a:t>Что же, фармацевтическая промышленность вознамерилась всех отравить? Конечно, нет! Фенол токсичен, но в гораздо более высоких дозах, чем те, которые содержатся в медикаментах (в том числе и ~ туберкулине). Как указывают сообщения токсикологов, отравления фенолом связаны с приемом его внутрь либо с вдыханием в больших дозах. Чаще это производственные вредности или несчастные случаи. Хронические отравления могут развиваться при постоянном и длительном поступлении небольших доз, например употреблении  загрязненной фенолом питьевой воды. Также редко, но встречаются отравления фенолом при его резорбтивном поступлении через кожу. Не зря на всех </a:t>
            </a:r>
            <a:r>
              <a:rPr lang="ru-RU" dirty="0" err="1"/>
              <a:t>фенолсодержащих</a:t>
            </a:r>
            <a:r>
              <a:rPr lang="ru-RU" dirty="0"/>
              <a:t> мазях указано, что нельзя их применять на больших участках тела (особенно у детей).  </a:t>
            </a:r>
          </a:p>
          <a:p>
            <a:r>
              <a:rPr lang="ru-RU" dirty="0"/>
              <a:t>Случаев отравления фенолом от пробы Манту (или диагностических аллергенов) не описывается в источниках литературы. Но никто, и даже самые убежденные противники вакцинации, и не утверждают, что от пробы Манту можно получить летальное фенольное отравление. </a:t>
            </a:r>
          </a:p>
          <a:p>
            <a:r>
              <a:rPr lang="ru-RU" dirty="0"/>
              <a:t>Можно ли вообще получить какое-либо расстройство здоровья от пробы Манту? Мы постарались найти в токсикологической литературе следующую информацию: при какой дозе фенола, вводимой в организм, не наступает никаких биологических эффектов? </a:t>
            </a:r>
          </a:p>
          <a:p>
            <a:r>
              <a:rPr lang="ru-RU" dirty="0"/>
              <a:t>Какая доза фенола не связана даже с минимальными </a:t>
            </a:r>
            <a:r>
              <a:rPr lang="ru-RU" dirty="0" err="1"/>
              <a:t>нейротоксичностыо</a:t>
            </a:r>
            <a:r>
              <a:rPr lang="ru-RU" dirty="0"/>
              <a:t>, </a:t>
            </a:r>
            <a:r>
              <a:rPr lang="ru-RU" dirty="0" err="1"/>
              <a:t>генотоксичностью</a:t>
            </a:r>
            <a:r>
              <a:rPr lang="ru-RU" dirty="0"/>
              <a:t>, </a:t>
            </a:r>
            <a:r>
              <a:rPr lang="ru-RU" dirty="0" err="1"/>
              <a:t>канцерогенностыо</a:t>
            </a:r>
            <a:r>
              <a:rPr lang="ru-RU" dirty="0"/>
              <a:t> и любыми другими последствиями?</a:t>
            </a:r>
          </a:p>
          <a:p>
            <a:r>
              <a:rPr lang="ru-RU" dirty="0"/>
              <a:t>В русскоязычной токсикологической литературе главным образом приводятся летальные дозы при различных путях поступления (при приеме внутрь - большие, при ингаляционных - меньшие), Однако, в англоязычных токсикологических источниках используется показатель NOAEL (по </a:t>
            </a:r>
            <a:r>
              <a:rPr lang="ru-RU" dirty="0" err="1"/>
              <a:t>observed</a:t>
            </a:r>
            <a:r>
              <a:rPr lang="ru-RU" dirty="0"/>
              <a:t> </a:t>
            </a:r>
            <a:r>
              <a:rPr lang="ru-RU" dirty="0" err="1"/>
              <a:t>adverse</a:t>
            </a:r>
            <a:r>
              <a:rPr lang="ru-RU" dirty="0"/>
              <a:t> </a:t>
            </a:r>
            <a:r>
              <a:rPr lang="ru-RU" dirty="0" err="1"/>
              <a:t>effect</a:t>
            </a:r>
            <a:r>
              <a:rPr lang="ru-RU" dirty="0"/>
              <a:t> </a:t>
            </a:r>
            <a:r>
              <a:rPr lang="ru-RU" dirty="0" err="1"/>
              <a:t>level</a:t>
            </a:r>
            <a:r>
              <a:rPr lang="ru-RU" dirty="0"/>
              <a:t>), т.е. доза, при которой НЕ НАБЛЮДАЕТСЯ никаких биологических эффектов (в лабораторных исследованиях определяется минимальная доза, при которой не наблюдается уменьшения массы плода у крыс). </a:t>
            </a:r>
          </a:p>
          <a:p>
            <a:r>
              <a:rPr lang="ru-RU" dirty="0"/>
              <a:t>Так вот, для фенола NOAEL составляет 60 мг/кг массы тела. Безвредность данной дозы для человека подтверждена многочисленными наблюдениями за целыми популяциями, употребляющими  воду или пищу, содержащую малые дозы фенола: не установлено, фактов хоть сколько-нибудь негативных проявлений. Среди работ, изучающих кинетику фенола в человеческом организме, большой интерес представляет исследование </a:t>
            </a:r>
            <a:r>
              <a:rPr lang="ru-RU" dirty="0" err="1"/>
              <a:t>Morrison</a:t>
            </a:r>
            <a:r>
              <a:rPr lang="ru-RU" dirty="0"/>
              <a:t> и </a:t>
            </a:r>
            <a:r>
              <a:rPr lang="ru-RU" dirty="0" err="1"/>
              <a:t>соавт</a:t>
            </a:r>
            <a:r>
              <a:rPr lang="ru-RU" dirty="0"/>
              <a:t>., посвященное изучению динамики фенола в крови у педиатрических пациентов, которым он вводился с целью нервно-мышечной блокады. Еще до начала лечения (и без всякой вакцинации) фенол определялся в крови у детей в дозе от 0,3 до 0,8 мг/мл, после процедуры повышался до 36 мг/мл, а через 2 часа снижался примерно на 1/3. </a:t>
            </a:r>
          </a:p>
          <a:p>
            <a:r>
              <a:rPr lang="ru-RU" dirty="0"/>
              <a:t>В пробе Манту содержится 0,25 мг фенола, т.е. для ребенка массой тела 8 кг это составляет 0,03 мг/кг, что меньше в 20 раз дозы безопасного ежедневного потребления. Хочется еще подчеркнуть - ежедневного, а проба Манту проводится все же не ежедневно. И даже не ежемесячно. А если сравнивать с физиологическим уровнем фенола в крови, то получается, что в одной дозе туберкулина его содержится примерно как в 1 мл крови. По сути дела, все мы, и маленькие дети в том числе, вдыхаем, выпиваем  и съедаем ежедневно количество фенола, многократно превышающего содержание такового в пробе Манту. В окружающей среде фенол присутствует не только в качестве техногенного загрязнителя, он есть и в природе: фенол и его производные встречаются в древесине, торфе, каменном угле, нефти. Эти соединения присутствуют в клетках растений: например, сосновые шишки и хвоя содержат довольно много фенола, поскольку в биологических объектах фенолы участвуют в </a:t>
            </a:r>
            <a:r>
              <a:rPr lang="ru-RU" dirty="0" err="1"/>
              <a:t>окислительно</a:t>
            </a:r>
            <a:r>
              <a:rPr lang="ru-RU" dirty="0"/>
              <a:t>-восстановительных реакциях обмена веществ. Фенол содержится в сыре, рыбе, мясе цыплят, табачном дыме и чае, выделяется из смол, покрывающих мебель, синтетических тканей. Кроме того, в организме имеется и эндогенный фенол, образующийся как метаболит в тканях самого организма и в кишечном содержимом в результате деятельности бактерий. </a:t>
            </a:r>
          </a:p>
          <a:p>
            <a:r>
              <a:rPr lang="ru-RU" dirty="0"/>
              <a:t>Следует добавить, что мутагенного эффекта любых доз фенола в отношении млекопитающих (и человека тоже) никогда не наблюдалось. </a:t>
            </a:r>
            <a:r>
              <a:rPr lang="ru-RU" dirty="0" err="1"/>
              <a:t>Канцерогенносгь</a:t>
            </a:r>
            <a:r>
              <a:rPr lang="ru-RU" dirty="0"/>
              <a:t> фенола не доказана, несмотря на продолжающиеся эксперименты и многолетние наблюдения за людьми, подвергающимися хроническому фенольному воздействию. Международное агентство по изучению рака не относит фенол к классу человеческих канцерогенов.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26</a:t>
            </a:fld>
            <a:endParaRPr lang="ru-RU"/>
          </a:p>
        </p:txBody>
      </p:sp>
    </p:spTree>
    <p:extLst>
      <p:ext uri="{BB962C8B-B14F-4D97-AF65-F5344CB8AC3E}">
        <p14:creationId xmlns:p14="http://schemas.microsoft.com/office/powerpoint/2010/main" xmlns="" val="349864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Современная российская ситуация вокруг вакцинопрофилактики – вызывает горечь и боль у специалистов и всех думающих людей, знакомых с этой проблемой. Вокруг такого важного, эффективного и чрезвычайно полезного способа защиты человека от инфекционных болезней, как вакцинация, собрано неимоверное количество слухов, страшилок, мифов, предрассудков, недопониманий, страхов, и сплетен. </a:t>
            </a:r>
          </a:p>
          <a:p>
            <a:r>
              <a:rPr lang="ru-RU" dirty="0"/>
              <a:t>Детские инфекции исторически являлись основной причиной детских смертей.</a:t>
            </a:r>
          </a:p>
          <a:p>
            <a:r>
              <a:rPr lang="ru-RU" dirty="0"/>
              <a:t>В 19-м веке в России детская смертность составляла 40%. Причем 40% умерших приходилось на детей до 1 года.</a:t>
            </a:r>
          </a:p>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xmlns="" val="360202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По мнению обывателей, эпидемии инфекций – это пройденный этап в человеческой истории. К сожалению нет!</a:t>
            </a:r>
          </a:p>
          <a:p>
            <a:endParaRPr lang="ru-RU" dirty="0"/>
          </a:p>
          <a:p>
            <a:r>
              <a:rPr lang="ru-RU" dirty="0"/>
              <a:t>В истории множество примеров, когда из-за отказа от вакцинации возникали вспышки инфекционных заболеваний: например, в 1970–1980-е годы в Англии была эпидемия коклюша, погибло несколько детей; в 90-е в России и СНГ 150 000 человек заболели дифтерией, из них погибли 5000; в Нигерии в 2000-е было несколько вспышек детского полиомиелита из-за отказа от западных вакцин.</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342BA-45F6-4BD1-A267-9BAA1D2F19C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7275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Высоко контагиозных (заразных) </a:t>
            </a:r>
          </a:p>
          <a:p>
            <a:r>
              <a:rPr lang="ru-RU" dirty="0" err="1"/>
              <a:t>Инвалидизирующих</a:t>
            </a:r>
            <a:r>
              <a:rPr lang="ru-RU" dirty="0"/>
              <a:t> и приводящих к смерти </a:t>
            </a:r>
          </a:p>
          <a:p>
            <a:r>
              <a:rPr lang="ru-RU" dirty="0"/>
              <a:t>Нет эффективной терапии </a:t>
            </a:r>
          </a:p>
          <a:p>
            <a:r>
              <a:rPr lang="ru-RU" dirty="0"/>
              <a:t>Нет других средств предупреждения.</a:t>
            </a:r>
          </a:p>
          <a:p>
            <a:r>
              <a:rPr lang="ru-RU" dirty="0"/>
              <a:t>Все чаще встречаются случаи отказа от вакцинации или отсрочки вакцинации у детей. Вызвано это, прежде всего, главным «недостатком» вакцинации – отсутствием болезни в настоящее время. Когда ребенок болеет, когда ему плохо – вот тут родители готовы на все, они ищут лекарство, понимают, что оно необходимо. Но когда ребенок здоров…</a:t>
            </a:r>
          </a:p>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xmlns="" val="32190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Национальный календарь России введен в действие Федеральным законом об иммунопрофилактике, Приказами МЗ РФ, он обновлялся в 1973, 1980, 1997, 2001, 2011, 2014, 2021 г Эта же практика существовала в прошлом веке в большинстве стран, сейчас в связи с увеличением числа вакцин многие страны стали пересматривать Календарь чаще, в т.ч. ежегодно.</a:t>
            </a:r>
          </a:p>
          <a:p>
            <a:r>
              <a:rPr lang="ru-RU" dirty="0"/>
              <a:t>В действующий Календарь иммунопрофилактики РФ включает 12 инфекций.</a:t>
            </a:r>
          </a:p>
          <a:p>
            <a:endParaRPr lang="ru-RU" dirty="0"/>
          </a:p>
        </p:txBody>
      </p:sp>
      <p:sp>
        <p:nvSpPr>
          <p:cNvPr id="4" name="Номер слайда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xmlns="" val="309394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7</a:t>
            </a:fld>
            <a:endParaRPr lang="ru-RU"/>
          </a:p>
        </p:txBody>
      </p:sp>
    </p:spTree>
    <p:extLst>
      <p:ext uri="{BB962C8B-B14F-4D97-AF65-F5344CB8AC3E}">
        <p14:creationId xmlns:p14="http://schemas.microsoft.com/office/powerpoint/2010/main" xmlns="" val="392785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pPr/>
              <a:t>8</a:t>
            </a:fld>
            <a:endParaRPr lang="ru-RU"/>
          </a:p>
        </p:txBody>
      </p:sp>
    </p:spTree>
    <p:extLst>
      <p:ext uri="{BB962C8B-B14F-4D97-AF65-F5344CB8AC3E}">
        <p14:creationId xmlns:p14="http://schemas.microsoft.com/office/powerpoint/2010/main" xmlns="" val="127888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Почему отказ от вакцинации может караться законом</a:t>
            </a:r>
          </a:p>
          <a:p>
            <a:r>
              <a:rPr lang="ru-RU" dirty="0"/>
              <a:t>Законодательство о вакцинации отличается в разных странах. Так, в России законодательство об иммунопрофилактике не предусматривает санкций за отказ от прививок, только некоторые ограничения. Они возможны при определенных условиях, например, если в городе случилась вспышка инфекционного заболевания, то </a:t>
            </a:r>
            <a:r>
              <a:rPr lang="ru-RU" dirty="0" err="1"/>
              <a:t>непривитого</a:t>
            </a:r>
            <a:r>
              <a:rPr lang="ru-RU" dirty="0"/>
              <a:t> ребенка не пускают в детский сад до окончания карантина.</a:t>
            </a:r>
          </a:p>
          <a:p>
            <a:r>
              <a:rPr lang="ru-RU" dirty="0"/>
              <a:t>В США и Европе отказ от обязательной вакцинации влечет за собой некоторые санкции, если это принято законодательством страны или штата. Основание для таких санкций — забота о национальной безопасности, так как вспышки заразных инфекций дорого обходятся налогоплательщикам и бюджету. Например, из-за эпидемии кори во Франции расширили перечень обязательных прививок с 3 до 11. За отказ от вакцинации ребенка для родителей предусмотрен штраф или арест до 6 месяцев.</a:t>
            </a:r>
          </a:p>
          <a:p>
            <a:r>
              <a:rPr lang="ru-RU" dirty="0"/>
              <a:t>Правительство Австралии связывает с отказом от вакцинации вспышки менингита, поэтому в 2017 году родителей, не желающих ставить детям прививки, стали лишать детских пособий.</a:t>
            </a:r>
          </a:p>
          <a:p>
            <a:r>
              <a:rPr lang="ru-RU" dirty="0"/>
              <a:t>Родители должны взвесить риски, часто надуманные, и реальные последствия отказа от прививок, лучше предупредить, чем пытаться лечить. </a:t>
            </a:r>
          </a:p>
          <a:p>
            <a:r>
              <a:rPr lang="ru-RU" dirty="0"/>
              <a:t>Тем не менее, ответственности за отказ от прививок нет, вакцинация остается делом сугубо добровольным. Но, если взрослый отвечает только за себя, то родитель, отказывающийся прививать детей, всерьез рискует здоровьем своего ребенка. Именно так. Правом ребенка, как любого гражданина, является право быть защищенным от болезни. Защищая своего ребенка, мы также защищаем своих близких, других детей. Мы живем в сообществе, мы не изолированы, интенсивность контактов, скорость перемещений, плотность населения в городах растут. И чем лучше мы будем защищены сами, тем лучше мы защитим тех, кто рядом с нами. </a:t>
            </a:r>
          </a:p>
          <a:p>
            <a:r>
              <a:rPr lang="ru-RU" dirty="0"/>
              <a:t>Инфекции всегда рядом это важно помнить. Они нас «любят», они будут использовать любой шанс проявить эту «любовь». И единственный путь проявить нашу любовь к своим детям – вовремя вакцинироваться. </a:t>
            </a:r>
          </a:p>
          <a:p>
            <a:endParaRPr lang="ru-RU" dirty="0"/>
          </a:p>
        </p:txBody>
      </p:sp>
      <p:sp>
        <p:nvSpPr>
          <p:cNvPr id="4" name="Номер слайда 3"/>
          <p:cNvSpPr>
            <a:spLocks noGrp="1"/>
          </p:cNvSpPr>
          <p:nvPr>
            <p:ph type="sldNum" sz="quarter" idx="10"/>
          </p:nvPr>
        </p:nvSpPr>
        <p:spPr/>
        <p:txBody>
          <a:bodyPr/>
          <a:lstStyle/>
          <a:p>
            <a:fld id="{75E342BA-45F6-4BD1-A267-9BAA1D2F19CC}"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xmlns="" val="349864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61FA1CE-C640-4CE1-8D0A-EAE11EE28272}" type="datetimeFigureOut">
              <a:rPr lang="en-US" smtClean="0">
                <a:solidFill>
                  <a:prstClr val="black">
                    <a:tint val="75000"/>
                  </a:prstClr>
                </a:solidFill>
              </a:rPr>
              <a:pPr/>
              <a:t>12/24/2024</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D44786E5-36B4-4750-9BD9-353AA4FBC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9979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lvl1pPr>
              <a:defRPr>
                <a:solidFill>
                  <a:schemeClr val="bg1"/>
                </a:solidFill>
              </a:defRPr>
            </a:lvl1pPr>
          </a:lstStyle>
          <a:p>
            <a:r>
              <a:rPr lang="fr-FR" dirty="0"/>
              <a:t>Modifiez le style du titre</a:t>
            </a:r>
            <a:endParaRPr lang="en-US" dirty="0"/>
          </a:p>
        </p:txBody>
      </p:sp>
    </p:spTree>
    <p:extLst>
      <p:ext uri="{BB962C8B-B14F-4D97-AF65-F5344CB8AC3E}">
        <p14:creationId xmlns:p14="http://schemas.microsoft.com/office/powerpoint/2010/main" xmlns="" val="238462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71547"/>
            <a:ext cx="103632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828800" y="51054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170" name="Picture 2" descr="C:\Users\Christophe\Desktop\NEW SHOWEET\CHIMIE\fond_medecine3.jpg"/>
          <p:cNvPicPr>
            <a:picLocks noChangeAspect="1" noChangeArrowheads="1"/>
          </p:cNvPicPr>
          <p:nvPr userDrawn="1"/>
        </p:nvPicPr>
        <p:blipFill>
          <a:blip r:embed="rId2" cstate="print"/>
          <a:srcRect/>
          <a:stretch>
            <a:fillRect/>
          </a:stretch>
        </p:blipFill>
        <p:spPr bwMode="auto">
          <a:xfrm>
            <a:off x="-4234" y="-3175"/>
            <a:ext cx="12200467" cy="6864350"/>
          </a:xfrm>
          <a:prstGeom prst="rect">
            <a:avLst/>
          </a:prstGeom>
          <a:noFill/>
        </p:spPr>
      </p:pic>
      <p:sp>
        <p:nvSpPr>
          <p:cNvPr id="2" name="Title 1"/>
          <p:cNvSpPr>
            <a:spLocks noGrp="1"/>
          </p:cNvSpPr>
          <p:nvPr>
            <p:ph type="ctrTitle"/>
          </p:nvPr>
        </p:nvSpPr>
        <p:spPr>
          <a:xfrm>
            <a:off x="1238216" y="2071679"/>
            <a:ext cx="10363200" cy="1470025"/>
          </a:xfrm>
        </p:spPr>
        <p:txBody>
          <a:bodyPr>
            <a:normAutofit/>
          </a:bodyPr>
          <a:lstStyle>
            <a:lvl1pPr>
              <a:defRPr sz="4000" b="1" cap="small"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hasCustomPrompt="1"/>
          </p:nvPr>
        </p:nvSpPr>
        <p:spPr>
          <a:xfrm>
            <a:off x="2095472" y="1214422"/>
            <a:ext cx="8534400" cy="714380"/>
          </a:xfrm>
        </p:spPr>
        <p:txBody>
          <a:bodyPr anchor="ctr"/>
          <a:lstStyle>
            <a:lvl1pPr marL="0" indent="0" algn="ctr">
              <a:buNone/>
              <a:defRPr cap="small" baseline="0">
                <a:solidFill>
                  <a:srgbClr val="0195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Your logo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194" name="Picture 2" descr="C:\Users\Christophe\Desktop\NEW SHOWEET\CHIMIE\fond_medecine4.jpg"/>
          <p:cNvPicPr>
            <a:picLocks noChangeAspect="1" noChangeArrowheads="1"/>
          </p:cNvPicPr>
          <p:nvPr userDrawn="1"/>
        </p:nvPicPr>
        <p:blipFill>
          <a:blip r:embed="rId2" cstate="print"/>
          <a:srcRect/>
          <a:stretch>
            <a:fillRect/>
          </a:stretch>
        </p:blipFill>
        <p:spPr bwMode="auto">
          <a:xfrm>
            <a:off x="-4234" y="-3175"/>
            <a:ext cx="12200467" cy="6864350"/>
          </a:xfrm>
          <a:prstGeom prst="rect">
            <a:avLst/>
          </a:prstGeom>
          <a:noFill/>
        </p:spPr>
      </p:pic>
      <p:sp>
        <p:nvSpPr>
          <p:cNvPr id="2" name="Title 1"/>
          <p:cNvSpPr>
            <a:spLocks noGrp="1"/>
          </p:cNvSpPr>
          <p:nvPr>
            <p:ph type="title"/>
          </p:nvPr>
        </p:nvSpPr>
        <p:spPr>
          <a:xfrm>
            <a:off x="2571725" y="274638"/>
            <a:ext cx="9239315" cy="1143000"/>
          </a:xfrm>
        </p:spPr>
        <p:txBody>
          <a:bodyPr>
            <a:normAutofit/>
          </a:bodyPr>
          <a:lstStyle>
            <a:lvl1pPr algn="l">
              <a:defRPr sz="3600" b="1">
                <a:solidFill>
                  <a:schemeClr val="tx1">
                    <a:lumMod val="85000"/>
                    <a:lumOff val="15000"/>
                  </a:schemeClr>
                </a:solidFill>
              </a:defRPr>
            </a:lvl1pPr>
          </a:lstStyle>
          <a:p>
            <a:r>
              <a:rPr lang="en-US" noProof="0"/>
              <a:t>Click to edit Master title style</a:t>
            </a:r>
          </a:p>
        </p:txBody>
      </p:sp>
      <p:sp>
        <p:nvSpPr>
          <p:cNvPr id="3" name="Content Placeholder 2"/>
          <p:cNvSpPr>
            <a:spLocks noGrp="1"/>
          </p:cNvSpPr>
          <p:nvPr>
            <p:ph idx="1"/>
          </p:nvPr>
        </p:nvSpPr>
        <p:spPr>
          <a:xfrm>
            <a:off x="2571725" y="1600201"/>
            <a:ext cx="9239315" cy="4525963"/>
          </a:xfrm>
        </p:spPr>
        <p:txBody>
          <a:bodyPr/>
          <a:lstStyle>
            <a:lvl1pPr algn="l">
              <a:defRPr>
                <a:solidFill>
                  <a:srgbClr val="0195FF"/>
                </a:solidFill>
              </a:defRPr>
            </a:lvl1pPr>
            <a:lvl2pPr algn="l">
              <a:defRPr>
                <a:solidFill>
                  <a:srgbClr val="0195FF"/>
                </a:solidFill>
              </a:defRPr>
            </a:lvl2pPr>
            <a:lvl3pPr algn="l">
              <a:defRPr>
                <a:solidFill>
                  <a:srgbClr val="0195FF"/>
                </a:solidFill>
              </a:defRPr>
            </a:lvl3pPr>
            <a:lvl4pPr algn="l">
              <a:defRPr>
                <a:solidFill>
                  <a:srgbClr val="0195FF"/>
                </a:solidFill>
              </a:defRPr>
            </a:lvl4pPr>
            <a:lvl5pPr algn="l">
              <a:defRPr>
                <a:solidFill>
                  <a:srgbClr val="0195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a:xfrm>
            <a:off x="6381752" y="6356351"/>
            <a:ext cx="3860800" cy="365125"/>
          </a:xfrm>
        </p:spPr>
        <p:txBody>
          <a:bodyPr/>
          <a:lstStyle>
            <a:lvl1pPr algn="r">
              <a:defRPr>
                <a:solidFill>
                  <a:schemeClr val="tx1">
                    <a:lumMod val="75000"/>
                    <a:lumOff val="25000"/>
                  </a:schemeClr>
                </a:solidFill>
              </a:defRPr>
            </a:lvl1pPr>
          </a:lstStyle>
          <a:p>
            <a:r>
              <a:rPr lang="en-US" noProof="0"/>
              <a:t>Your footer here</a:t>
            </a:r>
          </a:p>
        </p:txBody>
      </p:sp>
      <p:sp>
        <p:nvSpPr>
          <p:cNvPr id="6" name="Slide Number Placeholder 5"/>
          <p:cNvSpPr>
            <a:spLocks noGrp="1"/>
          </p:cNvSpPr>
          <p:nvPr>
            <p:ph type="sldNum" sz="quarter" idx="12"/>
          </p:nvPr>
        </p:nvSpPr>
        <p:spPr>
          <a:xfrm>
            <a:off x="10420419" y="6356351"/>
            <a:ext cx="1390621" cy="365125"/>
          </a:xfrm>
        </p:spPr>
        <p:txBody>
          <a:bodyPr/>
          <a:lstStyle>
            <a:lvl1pPr>
              <a:defRPr>
                <a:solidFill>
                  <a:schemeClr val="tx1">
                    <a:lumMod val="75000"/>
                    <a:lumOff val="25000"/>
                  </a:schemeClr>
                </a:solidFill>
              </a:defRPr>
            </a:lvl1pPr>
          </a:lstStyle>
          <a:p>
            <a:fld id="{32300D93-9EE3-410E-A9B4-B115FE3FCC71}" type="slidenum">
              <a:rPr lang="en-US" noProof="0" smtClean="0"/>
              <a:pPr/>
              <a:t>‹#›</a:t>
            </a:fld>
            <a:endParaRPr 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218" name="Picture 2" descr="C:\Users\Christophe\Desktop\NEW SHOWEET\CHIMIE\fond_medecine1.jpg"/>
          <p:cNvPicPr>
            <a:picLocks noChangeAspect="1" noChangeArrowheads="1"/>
          </p:cNvPicPr>
          <p:nvPr userDrawn="1"/>
        </p:nvPicPr>
        <p:blipFill>
          <a:blip r:embed="rId2" cstate="print"/>
          <a:srcRect/>
          <a:stretch>
            <a:fillRect/>
          </a:stretch>
        </p:blipFill>
        <p:spPr bwMode="auto">
          <a:xfrm>
            <a:off x="-4234" y="-3175"/>
            <a:ext cx="12200467" cy="6864350"/>
          </a:xfrm>
          <a:prstGeom prst="rect">
            <a:avLst/>
          </a:prstGeom>
          <a:noFill/>
        </p:spPr>
      </p:pic>
      <p:sp>
        <p:nvSpPr>
          <p:cNvPr id="2" name="Title 1"/>
          <p:cNvSpPr>
            <a:spLocks noGrp="1"/>
          </p:cNvSpPr>
          <p:nvPr>
            <p:ph type="ctrTitle"/>
          </p:nvPr>
        </p:nvSpPr>
        <p:spPr>
          <a:xfrm>
            <a:off x="1238216" y="2071679"/>
            <a:ext cx="10363200" cy="1470025"/>
          </a:xfrm>
        </p:spPr>
        <p:txBody>
          <a:bodyPr>
            <a:normAutofit/>
          </a:bodyPr>
          <a:lstStyle>
            <a:lvl1pPr>
              <a:defRPr sz="4000" b="1" cap="small"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hasCustomPrompt="1"/>
          </p:nvPr>
        </p:nvSpPr>
        <p:spPr>
          <a:xfrm>
            <a:off x="2095472" y="1214422"/>
            <a:ext cx="8534400" cy="714380"/>
          </a:xfrm>
        </p:spPr>
        <p:txBody>
          <a:bodyPr anchor="ctr"/>
          <a:lstStyle>
            <a:lvl1pPr marL="0" indent="0" algn="ctr">
              <a:buNone/>
              <a:defRPr cap="sm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Your logo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242" name="Picture 2" descr="C:\Users\Christophe\Desktop\NEW SHOWEET\CHIMIE\fond_medecine2.jpg"/>
          <p:cNvPicPr>
            <a:picLocks noChangeAspect="1" noChangeArrowheads="1"/>
          </p:cNvPicPr>
          <p:nvPr userDrawn="1"/>
        </p:nvPicPr>
        <p:blipFill>
          <a:blip r:embed="rId2" cstate="print"/>
          <a:srcRect/>
          <a:stretch>
            <a:fillRect/>
          </a:stretch>
        </p:blipFill>
        <p:spPr bwMode="auto">
          <a:xfrm>
            <a:off x="-4234" y="-3175"/>
            <a:ext cx="12200467" cy="6864350"/>
          </a:xfrm>
          <a:prstGeom prst="rect">
            <a:avLst/>
          </a:prstGeom>
          <a:noFill/>
        </p:spPr>
      </p:pic>
      <p:sp>
        <p:nvSpPr>
          <p:cNvPr id="2" name="Title 1"/>
          <p:cNvSpPr>
            <a:spLocks noGrp="1"/>
          </p:cNvSpPr>
          <p:nvPr>
            <p:ph type="title"/>
          </p:nvPr>
        </p:nvSpPr>
        <p:spPr>
          <a:xfrm>
            <a:off x="2571725" y="274638"/>
            <a:ext cx="9239315" cy="1143000"/>
          </a:xfrm>
        </p:spPr>
        <p:txBody>
          <a:bodyPr>
            <a:normAutofit/>
          </a:bodyPr>
          <a:lstStyle>
            <a:lvl1pPr algn="l">
              <a:defRPr sz="3600" b="1">
                <a:solidFill>
                  <a:schemeClr val="tx1">
                    <a:lumMod val="85000"/>
                    <a:lumOff val="15000"/>
                  </a:schemeClr>
                </a:solidFill>
              </a:defRPr>
            </a:lvl1pPr>
          </a:lstStyle>
          <a:p>
            <a:r>
              <a:rPr lang="en-US" noProof="0"/>
              <a:t>Click to edit Master title style</a:t>
            </a:r>
          </a:p>
        </p:txBody>
      </p:sp>
      <p:sp>
        <p:nvSpPr>
          <p:cNvPr id="3" name="Content Placeholder 2"/>
          <p:cNvSpPr>
            <a:spLocks noGrp="1"/>
          </p:cNvSpPr>
          <p:nvPr>
            <p:ph idx="1"/>
          </p:nvPr>
        </p:nvSpPr>
        <p:spPr>
          <a:xfrm>
            <a:off x="2571725" y="1600201"/>
            <a:ext cx="9239315" cy="4525963"/>
          </a:xfr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a:xfrm>
            <a:off x="6381752" y="6356351"/>
            <a:ext cx="3860800" cy="365125"/>
          </a:xfrm>
        </p:spPr>
        <p:txBody>
          <a:bodyPr/>
          <a:lstStyle>
            <a:lvl1pPr algn="r">
              <a:defRPr>
                <a:solidFill>
                  <a:schemeClr val="bg1"/>
                </a:solidFill>
              </a:defRPr>
            </a:lvl1pPr>
          </a:lstStyle>
          <a:p>
            <a:r>
              <a:rPr lang="en-US" noProof="0"/>
              <a:t>Your footer here</a:t>
            </a:r>
          </a:p>
        </p:txBody>
      </p:sp>
      <p:sp>
        <p:nvSpPr>
          <p:cNvPr id="6" name="Slide Number Placeholder 5"/>
          <p:cNvSpPr>
            <a:spLocks noGrp="1"/>
          </p:cNvSpPr>
          <p:nvPr>
            <p:ph type="sldNum" sz="quarter" idx="12"/>
          </p:nvPr>
        </p:nvSpPr>
        <p:spPr>
          <a:xfrm>
            <a:off x="10420419" y="6356351"/>
            <a:ext cx="1390621" cy="365125"/>
          </a:xfrm>
        </p:spPr>
        <p:txBody>
          <a:bodyPr/>
          <a:lstStyle>
            <a:lvl1pPr>
              <a:defRPr>
                <a:solidFill>
                  <a:schemeClr val="bg1"/>
                </a:solidFill>
              </a:defRPr>
            </a:lvl1pPr>
          </a:lstStyle>
          <a:p>
            <a:fld id="{32300D93-9EE3-410E-A9B4-B115FE3FCC71}" type="slidenum">
              <a:rPr lang="en-US" noProof="0" smtClean="0"/>
              <a:pPr/>
              <a:t>‹#›</a:t>
            </a:fld>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FA1CE-C640-4CE1-8D0A-EAE11EE28272}" type="datetimeFigureOut">
              <a:rPr lang="en-US" smtClean="0">
                <a:solidFill>
                  <a:prstClr val="black">
                    <a:tint val="75000"/>
                  </a:prstClr>
                </a:solidFill>
              </a:rPr>
              <a:pPr/>
              <a:t>12/24/2024</a:t>
            </a:fld>
            <a:endParaRPr lang="en-US">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prstClr val="black">
                    <a:tint val="75000"/>
                  </a:prstClr>
                </a:solidFill>
              </a:rPr>
              <a:t>Footer</a:t>
            </a: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786E5-36B4-4750-9BD9-353AA4FBC168}"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rot="5400000">
            <a:off x="11604686"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xmlns="" val="754927796"/>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A3BA4-6507-4AAF-A8E1-C086E99A7945}" type="datetimeFigureOut">
              <a:rPr lang="en-US" noProof="0" smtClean="0"/>
              <a:pPr/>
              <a:t>12/24/2024</a:t>
            </a:fld>
            <a:endParaRPr lang="en-US"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00D93-9EE3-410E-A9B4-B115FE3FCC71}" type="slidenum">
              <a:rPr lang="en-US" noProof="0" smtClean="0"/>
              <a:pPr/>
              <a:t>‹#›</a:t>
            </a:fld>
            <a:endParaRPr lang="en-US" noProof="0"/>
          </a:p>
        </p:txBody>
      </p:sp>
    </p:spTree>
  </p:cSld>
  <p:clrMap bg1="lt1" tx1="dk1" bg2="lt2" tx2="dk2" accent1="accent1" accent2="accent2" accent3="accent3" accent4="accent4" accent5="accent5" accent6="accent6" hlink="hlink" folHlink="folHlink"/>
  <p:sldLayoutIdLst>
    <p:sldLayoutId id="2147483690" r:id="rId1"/>
    <p:sldLayoutId id="2147483701" r:id="rId2"/>
    <p:sldLayoutId id="2147483691" r:id="rId3"/>
    <p:sldLayoutId id="2147483702" r:id="rId4"/>
    <p:sldLayoutId id="214748370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3592" y="2132856"/>
            <a:ext cx="7772400" cy="1470025"/>
          </a:xfrm>
        </p:spPr>
        <p:txBody>
          <a:bodyPr/>
          <a:lstStyle/>
          <a:p>
            <a:r>
              <a:rPr lang="ru-RU" dirty="0">
                <a:solidFill>
                  <a:srgbClr val="002060"/>
                </a:solidFill>
              </a:rPr>
              <a:t>Вакцинопрофилактика инфекционных заболеваний у детей</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495600" y="852778"/>
            <a:ext cx="8856984" cy="2889104"/>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0" indent="0" eaLnBrk="1" hangingPunct="1">
              <a:buClr>
                <a:srgbClr val="76DBF4"/>
              </a:buClr>
              <a:buNone/>
              <a:defRPr/>
            </a:pPr>
            <a:r>
              <a:rPr lang="ru-RU" sz="2200" dirty="0">
                <a:solidFill>
                  <a:schemeClr val="accent1">
                    <a:lumMod val="50000"/>
                  </a:schemeClr>
                </a:solidFill>
                <a:effectLst/>
                <a:cs typeface="Arial" pitchFamily="34" charset="0"/>
              </a:rPr>
              <a:t>Этот вопрос решен в Федеральном законе </a:t>
            </a:r>
          </a:p>
          <a:p>
            <a:pPr marL="0" indent="0" eaLnBrk="1" hangingPunct="1">
              <a:buClr>
                <a:srgbClr val="76DBF4"/>
              </a:buClr>
              <a:buNone/>
              <a:defRPr/>
            </a:pPr>
            <a:r>
              <a:rPr lang="ru-RU" sz="2200" dirty="0">
                <a:solidFill>
                  <a:schemeClr val="accent1">
                    <a:lumMod val="50000"/>
                  </a:schemeClr>
                </a:solidFill>
                <a:effectLst/>
                <a:cs typeface="Arial" pitchFamily="34" charset="0"/>
              </a:rPr>
              <a:t>«Об иммунопрофилактике инфекционных болезней», предоставляющем право гражданам отказаться от прививок (в том числе их детей), при этом они должны дать письменную расписку. </a:t>
            </a:r>
          </a:p>
          <a:p>
            <a:pPr marL="0" indent="0" eaLnBrk="1" hangingPunct="1">
              <a:buClr>
                <a:srgbClr val="76DBF4"/>
              </a:buClr>
              <a:buNone/>
              <a:defRPr/>
            </a:pPr>
            <a:r>
              <a:rPr lang="ru-RU" sz="2200" dirty="0">
                <a:solidFill>
                  <a:schemeClr val="accent1">
                    <a:lumMod val="50000"/>
                  </a:schemeClr>
                </a:solidFill>
                <a:effectLst/>
                <a:cs typeface="Arial" pitchFamily="34" charset="0"/>
              </a:rPr>
              <a:t>Закон предусматривает недопущение к некоторым видам работ не привитых граждан, а также недопущение не привитого ребенка в детский сад, учебное или санаторное учреждение при возникновении особой эпидемиологической ситуации. </a:t>
            </a:r>
          </a:p>
        </p:txBody>
      </p:sp>
      <p:sp>
        <p:nvSpPr>
          <p:cNvPr id="7" name="Rectangle 2"/>
          <p:cNvSpPr>
            <a:spLocks noGrp="1" noChangeArrowheads="1"/>
          </p:cNvSpPr>
          <p:nvPr>
            <p:ph type="title"/>
          </p:nvPr>
        </p:nvSpPr>
        <p:spPr>
          <a:xfrm>
            <a:off x="3215680" y="266320"/>
            <a:ext cx="6400800" cy="465516"/>
          </a:xfrm>
          <a:prstGeom prst="rect">
            <a:avLst/>
          </a:prstGeom>
          <a:effectLst/>
        </p:spPr>
        <p:txBody>
          <a:bodyPr anchor="t">
            <a:normAutofit fontScale="90000"/>
          </a:bodyPr>
          <a:lstStyle/>
          <a:p>
            <a:pPr algn="ctr" defTabSz="685800">
              <a:spcBef>
                <a:spcPts val="0"/>
              </a:spcBef>
              <a:defRPr/>
            </a:pPr>
            <a:r>
              <a:rPr lang="ru-RU" kern="0" dirty="0">
                <a:solidFill>
                  <a:srgbClr val="002060"/>
                </a:solidFill>
                <a:cs typeface="Arial" pitchFamily="34" charset="0"/>
              </a:rPr>
              <a:t>Вакцинация и права человека</a:t>
            </a:r>
            <a:r>
              <a:rPr lang="ru-RU" b="0" kern="0" dirty="0">
                <a:solidFill>
                  <a:srgbClr val="002060"/>
                </a:solidFill>
                <a:cs typeface="Arial" pitchFamily="34" charset="0"/>
              </a:rPr>
              <a:t/>
            </a:r>
            <a:br>
              <a:rPr lang="ru-RU" b="0" kern="0" dirty="0">
                <a:solidFill>
                  <a:srgbClr val="002060"/>
                </a:solidFill>
                <a:cs typeface="Arial" pitchFamily="34" charset="0"/>
              </a:rPr>
            </a:br>
            <a:endParaRPr lang="ru-RU" b="0" kern="0" dirty="0">
              <a:solidFill>
                <a:srgbClr val="002060"/>
              </a:solidFill>
              <a:cs typeface="Arial" pitchFamily="34" charset="0"/>
            </a:endParaRPr>
          </a:p>
        </p:txBody>
      </p:sp>
      <p:pic>
        <p:nvPicPr>
          <p:cNvPr id="9218" name="Picture 2" descr="Картинки по запросу &quot;младенец&qu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88288" y="4145849"/>
            <a:ext cx="3336065" cy="2001641"/>
          </a:xfrm>
          <a:prstGeom prst="rect">
            <a:avLst/>
          </a:prstGeom>
          <a:noFill/>
          <a:effectLst>
            <a:softEdge rad="177800"/>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39616" y="4145849"/>
            <a:ext cx="6223435" cy="1938992"/>
          </a:xfrm>
          <a:prstGeom prst="rect">
            <a:avLst/>
          </a:prstGeom>
          <a:noFill/>
        </p:spPr>
        <p:txBody>
          <a:bodyPr wrap="none" rtlCol="0">
            <a:spAutoFit/>
          </a:bodyPr>
          <a:lstStyle/>
          <a:p>
            <a:pPr algn="ctr"/>
            <a:r>
              <a:rPr lang="ru-RU" sz="2400" i="1" dirty="0">
                <a:solidFill>
                  <a:srgbClr val="C00000"/>
                </a:solidFill>
                <a:cs typeface="Arial" pitchFamily="34" charset="0"/>
              </a:rPr>
              <a:t>Перед тем как отказаться от проведения</a:t>
            </a:r>
          </a:p>
          <a:p>
            <a:pPr algn="ctr"/>
            <a:r>
              <a:rPr lang="ru-RU" sz="2400" i="1" dirty="0">
                <a:solidFill>
                  <a:srgbClr val="C00000"/>
                </a:solidFill>
                <a:cs typeface="Arial" pitchFamily="34" charset="0"/>
              </a:rPr>
              <a:t> прививок своему ребенку, родители </a:t>
            </a:r>
          </a:p>
          <a:p>
            <a:pPr algn="ctr"/>
            <a:r>
              <a:rPr lang="ru-RU" sz="2400" i="1" dirty="0">
                <a:solidFill>
                  <a:srgbClr val="C00000"/>
                </a:solidFill>
                <a:cs typeface="Arial" pitchFamily="34" charset="0"/>
              </a:rPr>
              <a:t>должны осознать, что этим они нарушают</a:t>
            </a:r>
          </a:p>
          <a:p>
            <a:pPr algn="ctr"/>
            <a:r>
              <a:rPr lang="ru-RU" sz="2400" i="1" dirty="0">
                <a:solidFill>
                  <a:srgbClr val="C00000"/>
                </a:solidFill>
                <a:cs typeface="Arial" pitchFamily="34" charset="0"/>
              </a:rPr>
              <a:t> </a:t>
            </a:r>
            <a:r>
              <a:rPr lang="ru-RU" sz="2400" b="1" i="1" dirty="0">
                <a:solidFill>
                  <a:srgbClr val="C00000"/>
                </a:solidFill>
                <a:cs typeface="Arial" pitchFamily="34" charset="0"/>
              </a:rPr>
              <a:t>право ребенка на здоровье, </a:t>
            </a:r>
          </a:p>
          <a:p>
            <a:pPr algn="ctr"/>
            <a:r>
              <a:rPr lang="ru-RU" sz="2400" i="1" dirty="0">
                <a:solidFill>
                  <a:srgbClr val="C00000"/>
                </a:solidFill>
                <a:cs typeface="Arial" pitchFamily="34" charset="0"/>
              </a:rPr>
              <a:t>а в некоторых случаях и на жизнь.</a:t>
            </a:r>
          </a:p>
        </p:txBody>
      </p:sp>
    </p:spTree>
    <p:extLst>
      <p:ext uri="{BB962C8B-B14F-4D97-AF65-F5344CB8AC3E}">
        <p14:creationId xmlns:p14="http://schemas.microsoft.com/office/powerpoint/2010/main" xmlns="" val="222608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70"/>
          <p:cNvSpPr>
            <a:spLocks/>
          </p:cNvSpPr>
          <p:nvPr/>
        </p:nvSpPr>
        <p:spPr bwMode="auto">
          <a:xfrm rot="5400000">
            <a:off x="1738317" y="1879633"/>
            <a:ext cx="5691027" cy="3888430"/>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rgbClr val="C00000"/>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400">
              <a:solidFill>
                <a:prstClr val="black"/>
              </a:solidFill>
            </a:endParaRPr>
          </a:p>
        </p:txBody>
      </p:sp>
      <p:sp>
        <p:nvSpPr>
          <p:cNvPr id="7" name="TextBox 29"/>
          <p:cNvSpPr txBox="1"/>
          <p:nvPr/>
        </p:nvSpPr>
        <p:spPr>
          <a:xfrm>
            <a:off x="2855638" y="2924944"/>
            <a:ext cx="3456384" cy="2462213"/>
          </a:xfrm>
          <a:prstGeom prst="rect">
            <a:avLst/>
          </a:prstGeom>
          <a:noFill/>
        </p:spPr>
        <p:txBody>
          <a:bodyPr wrap="square" lIns="0" tIns="0" rIns="0" bIns="0" rtlCol="0">
            <a:spAutoFit/>
          </a:bodyPr>
          <a:lstStyle/>
          <a:p>
            <a:pPr algn="ctr"/>
            <a:r>
              <a:rPr lang="ru-RU" sz="2000" dirty="0"/>
              <a:t>проводятся гражданам в медицинских организациях при наличии у таких организаций </a:t>
            </a:r>
            <a:r>
              <a:rPr lang="ru-RU" sz="2000" b="1" dirty="0"/>
              <a:t>лицензии</a:t>
            </a:r>
            <a:r>
              <a:rPr lang="ru-RU" sz="2000" dirty="0"/>
              <a:t>, предусматривающей выполнение работ (услуг) по вакцинации – проведению профилактических прививок.</a:t>
            </a:r>
            <a:endParaRPr lang="ru-RU" altLang="zh-CN" sz="2000" dirty="0">
              <a:solidFill>
                <a:schemeClr val="tx1">
                  <a:lumMod val="75000"/>
                  <a:lumOff val="25000"/>
                </a:schemeClr>
              </a:solidFill>
              <a:ea typeface="微软雅黑" pitchFamily="34" charset="-122"/>
            </a:endParaRPr>
          </a:p>
        </p:txBody>
      </p:sp>
      <p:sp>
        <p:nvSpPr>
          <p:cNvPr id="9" name="TextBox 20"/>
          <p:cNvSpPr txBox="1"/>
          <p:nvPr/>
        </p:nvSpPr>
        <p:spPr>
          <a:xfrm>
            <a:off x="4373253" y="1320295"/>
            <a:ext cx="493165" cy="492443"/>
          </a:xfrm>
          <a:prstGeom prst="rect">
            <a:avLst/>
          </a:prstGeom>
          <a:noFill/>
        </p:spPr>
        <p:txBody>
          <a:bodyPr wrap="square" lIns="0" tIns="0" rIns="0" bIns="0" rtlCol="0">
            <a:spAutoFit/>
          </a:bodyPr>
          <a:lstStyle/>
          <a:p>
            <a:pPr algn="ctr"/>
            <a:r>
              <a:rPr lang="en-US" altLang="zh-CN" sz="3200" b="1" spc="300" dirty="0">
                <a:solidFill>
                  <a:srgbClr val="002060"/>
                </a:solidFill>
                <a:latin typeface="Agency FB" panose="020B0503020202020204" pitchFamily="34" charset="0"/>
                <a:ea typeface="微软雅黑" pitchFamily="34" charset="-122"/>
              </a:rPr>
              <a:t>01</a:t>
            </a:r>
            <a:endParaRPr lang="zh-CN" altLang="en-US" sz="3200" b="1" spc="300" dirty="0">
              <a:solidFill>
                <a:srgbClr val="002060"/>
              </a:solidFill>
              <a:latin typeface="Agency FB" panose="020B0503020202020204" pitchFamily="34" charset="0"/>
              <a:ea typeface="微软雅黑" pitchFamily="34" charset="-122"/>
            </a:endParaRPr>
          </a:p>
        </p:txBody>
      </p:sp>
      <p:sp>
        <p:nvSpPr>
          <p:cNvPr id="11" name="任意多边形 78"/>
          <p:cNvSpPr>
            <a:spLocks/>
          </p:cNvSpPr>
          <p:nvPr/>
        </p:nvSpPr>
        <p:spPr bwMode="auto">
          <a:xfrm rot="5400000">
            <a:off x="6526849" y="1771619"/>
            <a:ext cx="5691027" cy="4104457"/>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tx1">
              <a:lumMod val="65000"/>
              <a:lumOff val="35000"/>
            </a:schemeClr>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000">
              <a:solidFill>
                <a:prstClr val="black"/>
              </a:solidFill>
            </a:endParaRPr>
          </a:p>
        </p:txBody>
      </p:sp>
      <p:sp>
        <p:nvSpPr>
          <p:cNvPr id="12" name="矩形 79"/>
          <p:cNvSpPr/>
          <p:nvPr/>
        </p:nvSpPr>
        <p:spPr>
          <a:xfrm>
            <a:off x="7464152" y="1997398"/>
            <a:ext cx="3772146" cy="5900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100" dirty="0">
                <a:solidFill>
                  <a:prstClr val="white"/>
                </a:solidFill>
                <a:cs typeface="Arial" panose="020B0604020202020204" pitchFamily="34" charset="0"/>
              </a:rPr>
              <a:t>Вакцинацию осуществляют</a:t>
            </a:r>
            <a:endParaRPr lang="zh-CN" altLang="en-US" sz="2400" b="1" dirty="0">
              <a:solidFill>
                <a:prstClr val="white"/>
              </a:solidFill>
              <a:latin typeface="微软雅黑" pitchFamily="34" charset="-122"/>
              <a:ea typeface="微软雅黑" pitchFamily="34" charset="-122"/>
            </a:endParaRPr>
          </a:p>
        </p:txBody>
      </p:sp>
      <p:sp>
        <p:nvSpPr>
          <p:cNvPr id="13" name="TextBox 29"/>
          <p:cNvSpPr txBox="1"/>
          <p:nvPr/>
        </p:nvSpPr>
        <p:spPr>
          <a:xfrm>
            <a:off x="7563891" y="2665809"/>
            <a:ext cx="3672407" cy="3403239"/>
          </a:xfrm>
          <a:prstGeom prst="rect">
            <a:avLst/>
          </a:prstGeom>
          <a:noFill/>
        </p:spPr>
        <p:txBody>
          <a:bodyPr wrap="square" lIns="0" tIns="0" rIns="0" bIns="0" rtlCol="0">
            <a:spAutoFit/>
          </a:bodyPr>
          <a:lstStyle/>
          <a:p>
            <a:pPr algn="ctr">
              <a:lnSpc>
                <a:spcPct val="85000"/>
              </a:lnSpc>
              <a:spcBef>
                <a:spcPts val="600"/>
              </a:spcBef>
              <a:spcAft>
                <a:spcPts val="600"/>
              </a:spcAft>
            </a:pPr>
            <a:r>
              <a:rPr lang="ru-RU" sz="2000" dirty="0"/>
              <a:t>медицинские работники, прошедшие обучение по вопросам применения иммунобиологических препаратов для иммунопрофилактики инфекционных болезней, организации проведения и техники проведения вакцинации, а также по вопросам оказания медицинской помощи в экстренной или неотложной форме</a:t>
            </a:r>
            <a:endParaRPr lang="ru-RU" altLang="zh-CN" sz="2000" dirty="0">
              <a:solidFill>
                <a:schemeClr val="tx1">
                  <a:lumMod val="75000"/>
                  <a:lumOff val="25000"/>
                </a:schemeClr>
              </a:solidFill>
              <a:ea typeface="微软雅黑" pitchFamily="34" charset="-122"/>
            </a:endParaRPr>
          </a:p>
        </p:txBody>
      </p:sp>
      <p:sp>
        <p:nvSpPr>
          <p:cNvPr id="15" name="TextBox 20"/>
          <p:cNvSpPr txBox="1"/>
          <p:nvPr/>
        </p:nvSpPr>
        <p:spPr>
          <a:xfrm>
            <a:off x="9077384" y="1332639"/>
            <a:ext cx="475001" cy="492443"/>
          </a:xfrm>
          <a:prstGeom prst="rect">
            <a:avLst/>
          </a:prstGeom>
          <a:noFill/>
        </p:spPr>
        <p:txBody>
          <a:bodyPr wrap="square" lIns="0" tIns="0" rIns="0" bIns="0" rtlCol="0">
            <a:spAutoFit/>
          </a:bodyPr>
          <a:lstStyle/>
          <a:p>
            <a:pPr algn="ctr"/>
            <a:r>
              <a:rPr lang="en-US" altLang="zh-CN" sz="3200" b="1" dirty="0">
                <a:solidFill>
                  <a:srgbClr val="002060"/>
                </a:solidFill>
                <a:latin typeface="Agency FB" panose="020B0503020202020204" pitchFamily="34" charset="0"/>
                <a:ea typeface="微软雅黑" pitchFamily="34" charset="-122"/>
              </a:rPr>
              <a:t>02</a:t>
            </a:r>
            <a:endParaRPr lang="zh-CN" altLang="en-US" sz="3200" b="1" dirty="0">
              <a:solidFill>
                <a:srgbClr val="002060"/>
              </a:solidFill>
              <a:latin typeface="Agency FB" panose="020B0503020202020204" pitchFamily="34" charset="0"/>
              <a:ea typeface="微软雅黑" pitchFamily="34" charset="-122"/>
            </a:endParaRPr>
          </a:p>
        </p:txBody>
      </p:sp>
      <p:sp>
        <p:nvSpPr>
          <p:cNvPr id="28" name="矩形 79">
            <a:extLst>
              <a:ext uri="{FF2B5EF4-FFF2-40B4-BE49-F238E27FC236}">
                <a16:creationId xmlns:a16="http://schemas.microsoft.com/office/drawing/2014/main" xmlns="" id="{B0CF8D87-663B-4FE5-B005-23D48B901FA1}"/>
              </a:ext>
            </a:extLst>
          </p:cNvPr>
          <p:cNvSpPr/>
          <p:nvPr/>
        </p:nvSpPr>
        <p:spPr>
          <a:xfrm>
            <a:off x="2783632" y="1983010"/>
            <a:ext cx="3672409" cy="5900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2000" dirty="0"/>
              <a:t>Профилактические прививки</a:t>
            </a:r>
            <a:endParaRPr lang="zh-CN" altLang="en-US" sz="2000" dirty="0"/>
          </a:p>
        </p:txBody>
      </p:sp>
      <p:sp>
        <p:nvSpPr>
          <p:cNvPr id="2" name="TextBox 1">
            <a:extLst>
              <a:ext uri="{FF2B5EF4-FFF2-40B4-BE49-F238E27FC236}">
                <a16:creationId xmlns:a16="http://schemas.microsoft.com/office/drawing/2014/main" xmlns="" id="{C28E20E1-ECBF-4710-AE09-79F7E84FE835}"/>
              </a:ext>
            </a:extLst>
          </p:cNvPr>
          <p:cNvSpPr txBox="1"/>
          <p:nvPr/>
        </p:nvSpPr>
        <p:spPr>
          <a:xfrm>
            <a:off x="3119580" y="131653"/>
            <a:ext cx="6816931" cy="646331"/>
          </a:xfrm>
          <a:prstGeom prst="rect">
            <a:avLst/>
          </a:prstGeom>
          <a:noFill/>
        </p:spPr>
        <p:txBody>
          <a:bodyPr wrap="none" rtlCol="0">
            <a:spAutoFit/>
          </a:bodyPr>
          <a:lstStyle/>
          <a:p>
            <a:r>
              <a:rPr lang="ru-RU" sz="3600" dirty="0">
                <a:solidFill>
                  <a:srgbClr val="002060"/>
                </a:solidFill>
              </a:rPr>
              <a:t>Правила проведения вакцинации</a:t>
            </a:r>
          </a:p>
        </p:txBody>
      </p:sp>
    </p:spTree>
    <p:extLst>
      <p:ext uri="{BB962C8B-B14F-4D97-AF65-F5344CB8AC3E}">
        <p14:creationId xmlns:p14="http://schemas.microsoft.com/office/powerpoint/2010/main" xmlns="" val="426999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70"/>
          <p:cNvSpPr>
            <a:spLocks/>
          </p:cNvSpPr>
          <p:nvPr/>
        </p:nvSpPr>
        <p:spPr bwMode="auto">
          <a:xfrm rot="5400000">
            <a:off x="1738317" y="1879633"/>
            <a:ext cx="5691027" cy="3888430"/>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rgbClr val="C00000"/>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400">
              <a:solidFill>
                <a:prstClr val="black"/>
              </a:solidFill>
            </a:endParaRPr>
          </a:p>
        </p:txBody>
      </p:sp>
      <p:sp>
        <p:nvSpPr>
          <p:cNvPr id="7" name="TextBox 29"/>
          <p:cNvSpPr txBox="1"/>
          <p:nvPr/>
        </p:nvSpPr>
        <p:spPr>
          <a:xfrm>
            <a:off x="2783632" y="2801900"/>
            <a:ext cx="3456384" cy="3077766"/>
          </a:xfrm>
          <a:prstGeom prst="rect">
            <a:avLst/>
          </a:prstGeom>
          <a:noFill/>
        </p:spPr>
        <p:txBody>
          <a:bodyPr wrap="square" lIns="0" tIns="0" rIns="0" bIns="0" rtlCol="0">
            <a:spAutoFit/>
          </a:bodyPr>
          <a:lstStyle/>
          <a:p>
            <a:pPr algn="ctr"/>
            <a:r>
              <a:rPr lang="ru-RU" sz="2000" dirty="0"/>
              <a:t>проводятся иммунобиологическими лекарственными препаратами для иммунопрофилактики инфекционных болезней, зарегистрированными в соответствии с законодательством РФ, согласно инструкциям по их применению</a:t>
            </a:r>
            <a:endParaRPr lang="ru-RU" altLang="zh-CN" sz="2000" dirty="0">
              <a:solidFill>
                <a:schemeClr val="tx1">
                  <a:lumMod val="75000"/>
                  <a:lumOff val="25000"/>
                </a:schemeClr>
              </a:solidFill>
              <a:ea typeface="微软雅黑" pitchFamily="34" charset="-122"/>
            </a:endParaRPr>
          </a:p>
        </p:txBody>
      </p:sp>
      <p:sp>
        <p:nvSpPr>
          <p:cNvPr id="9" name="TextBox 20"/>
          <p:cNvSpPr txBox="1"/>
          <p:nvPr/>
        </p:nvSpPr>
        <p:spPr>
          <a:xfrm>
            <a:off x="4373253" y="1320295"/>
            <a:ext cx="493165" cy="492443"/>
          </a:xfrm>
          <a:prstGeom prst="rect">
            <a:avLst/>
          </a:prstGeom>
          <a:noFill/>
        </p:spPr>
        <p:txBody>
          <a:bodyPr wrap="square" lIns="0" tIns="0" rIns="0" bIns="0" rtlCol="0">
            <a:spAutoFit/>
          </a:bodyPr>
          <a:lstStyle/>
          <a:p>
            <a:pPr algn="ctr"/>
            <a:r>
              <a:rPr lang="en-US" altLang="zh-CN" sz="3200" b="1" spc="300" dirty="0">
                <a:solidFill>
                  <a:srgbClr val="002060"/>
                </a:solidFill>
                <a:latin typeface="Agency FB" panose="020B0503020202020204" pitchFamily="34" charset="0"/>
                <a:ea typeface="微软雅黑" pitchFamily="34" charset="-122"/>
              </a:rPr>
              <a:t>0</a:t>
            </a:r>
            <a:r>
              <a:rPr lang="ru-RU" altLang="zh-CN" sz="3200" b="1" spc="300" dirty="0">
                <a:solidFill>
                  <a:srgbClr val="002060"/>
                </a:solidFill>
                <a:latin typeface="Agency FB" panose="020B0503020202020204" pitchFamily="34" charset="0"/>
                <a:ea typeface="微软雅黑" pitchFamily="34" charset="-122"/>
              </a:rPr>
              <a:t>3</a:t>
            </a:r>
            <a:endParaRPr lang="zh-CN" altLang="en-US" sz="3200" b="1" spc="300" dirty="0">
              <a:solidFill>
                <a:srgbClr val="002060"/>
              </a:solidFill>
              <a:latin typeface="Agency FB" panose="020B0503020202020204" pitchFamily="34" charset="0"/>
              <a:ea typeface="微软雅黑" pitchFamily="34" charset="-122"/>
            </a:endParaRPr>
          </a:p>
        </p:txBody>
      </p:sp>
      <p:sp>
        <p:nvSpPr>
          <p:cNvPr id="11" name="任意多边形 78"/>
          <p:cNvSpPr>
            <a:spLocks/>
          </p:cNvSpPr>
          <p:nvPr/>
        </p:nvSpPr>
        <p:spPr bwMode="auto">
          <a:xfrm rot="5400000">
            <a:off x="6526849" y="1771619"/>
            <a:ext cx="5691027" cy="4104457"/>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tx1">
              <a:lumMod val="65000"/>
              <a:lumOff val="35000"/>
            </a:schemeClr>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000">
              <a:solidFill>
                <a:prstClr val="black"/>
              </a:solidFill>
            </a:endParaRPr>
          </a:p>
        </p:txBody>
      </p:sp>
      <p:sp>
        <p:nvSpPr>
          <p:cNvPr id="12" name="矩形 79"/>
          <p:cNvSpPr/>
          <p:nvPr/>
        </p:nvSpPr>
        <p:spPr>
          <a:xfrm>
            <a:off x="7475445" y="1884364"/>
            <a:ext cx="3772146" cy="5900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100" dirty="0">
                <a:solidFill>
                  <a:prstClr val="white"/>
                </a:solidFill>
                <a:cs typeface="Arial" panose="020B0604020202020204" pitchFamily="34" charset="0"/>
              </a:rPr>
              <a:t>Перед проведением профилактической прививки </a:t>
            </a:r>
            <a:endParaRPr lang="zh-CN" altLang="en-US" sz="2400" b="1" dirty="0">
              <a:solidFill>
                <a:prstClr val="white"/>
              </a:solidFill>
              <a:latin typeface="微软雅黑" pitchFamily="34" charset="-122"/>
              <a:ea typeface="微软雅黑" pitchFamily="34" charset="-122"/>
            </a:endParaRPr>
          </a:p>
        </p:txBody>
      </p:sp>
      <p:sp>
        <p:nvSpPr>
          <p:cNvPr id="13" name="TextBox 29"/>
          <p:cNvSpPr txBox="1"/>
          <p:nvPr/>
        </p:nvSpPr>
        <p:spPr>
          <a:xfrm>
            <a:off x="7572164" y="2492896"/>
            <a:ext cx="3672407" cy="3559885"/>
          </a:xfrm>
          <a:prstGeom prst="rect">
            <a:avLst/>
          </a:prstGeom>
          <a:noFill/>
        </p:spPr>
        <p:txBody>
          <a:bodyPr wrap="square" lIns="0" tIns="0" rIns="0" bIns="0" rtlCol="0">
            <a:spAutoFit/>
          </a:bodyPr>
          <a:lstStyle/>
          <a:p>
            <a:pPr algn="ctr">
              <a:lnSpc>
                <a:spcPct val="85000"/>
              </a:lnSpc>
              <a:spcBef>
                <a:spcPts val="600"/>
              </a:spcBef>
              <a:spcAft>
                <a:spcPts val="600"/>
              </a:spcAft>
            </a:pPr>
            <a:r>
              <a:rPr lang="ru-RU" sz="1700" dirty="0"/>
              <a:t>лицу, подлежащему вакцинации, или его законному представителю разъясняются необходимость иммунопрофилактики инфекционных болезней, возможные поствакцинальные реакции и осложнения, а также последствия отказа от проведения профилактической прививки и оформляется информированное добровольное согласие на медицинское вмешательство в соответствии с требованиями Статьи 20 Федерального закона от 21.11.2011 № 323-ФЗ «Об основах охраны здоровья граждан в Российской Федерации».</a:t>
            </a:r>
            <a:endParaRPr lang="ru-RU" altLang="zh-CN" sz="1700" dirty="0">
              <a:solidFill>
                <a:schemeClr val="tx1">
                  <a:lumMod val="75000"/>
                  <a:lumOff val="25000"/>
                </a:schemeClr>
              </a:solidFill>
              <a:ea typeface="微软雅黑" pitchFamily="34" charset="-122"/>
            </a:endParaRPr>
          </a:p>
        </p:txBody>
      </p:sp>
      <p:sp>
        <p:nvSpPr>
          <p:cNvPr id="15" name="TextBox 20"/>
          <p:cNvSpPr txBox="1"/>
          <p:nvPr/>
        </p:nvSpPr>
        <p:spPr>
          <a:xfrm>
            <a:off x="9077384" y="1332639"/>
            <a:ext cx="475001" cy="492443"/>
          </a:xfrm>
          <a:prstGeom prst="rect">
            <a:avLst/>
          </a:prstGeom>
          <a:noFill/>
        </p:spPr>
        <p:txBody>
          <a:bodyPr wrap="square" lIns="0" tIns="0" rIns="0" bIns="0" rtlCol="0">
            <a:spAutoFit/>
          </a:bodyPr>
          <a:lstStyle/>
          <a:p>
            <a:pPr algn="ctr"/>
            <a:r>
              <a:rPr lang="en-US" altLang="zh-CN" sz="3200" b="1" dirty="0">
                <a:solidFill>
                  <a:srgbClr val="002060"/>
                </a:solidFill>
                <a:latin typeface="Agency FB" panose="020B0503020202020204" pitchFamily="34" charset="0"/>
                <a:ea typeface="微软雅黑" pitchFamily="34" charset="-122"/>
              </a:rPr>
              <a:t>0</a:t>
            </a:r>
            <a:r>
              <a:rPr lang="ru-RU" altLang="zh-CN" sz="3200" b="1" dirty="0">
                <a:solidFill>
                  <a:srgbClr val="002060"/>
                </a:solidFill>
                <a:latin typeface="Agency FB" panose="020B0503020202020204" pitchFamily="34" charset="0"/>
                <a:ea typeface="微软雅黑" pitchFamily="34" charset="-122"/>
              </a:rPr>
              <a:t>4</a:t>
            </a:r>
            <a:endParaRPr lang="zh-CN" altLang="en-US" sz="3200" b="1" dirty="0">
              <a:solidFill>
                <a:srgbClr val="002060"/>
              </a:solidFill>
              <a:latin typeface="Agency FB" panose="020B0503020202020204" pitchFamily="34" charset="0"/>
              <a:ea typeface="微软雅黑" pitchFamily="34" charset="-122"/>
            </a:endParaRPr>
          </a:p>
        </p:txBody>
      </p:sp>
      <p:sp>
        <p:nvSpPr>
          <p:cNvPr id="28" name="矩形 79">
            <a:extLst>
              <a:ext uri="{FF2B5EF4-FFF2-40B4-BE49-F238E27FC236}">
                <a16:creationId xmlns:a16="http://schemas.microsoft.com/office/drawing/2014/main" xmlns="" id="{B0CF8D87-663B-4FE5-B005-23D48B901FA1}"/>
              </a:ext>
            </a:extLst>
          </p:cNvPr>
          <p:cNvSpPr/>
          <p:nvPr/>
        </p:nvSpPr>
        <p:spPr>
          <a:xfrm>
            <a:off x="2795013" y="1891380"/>
            <a:ext cx="3672409" cy="5900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2000" dirty="0"/>
              <a:t>Вакцинация и ревакцинация </a:t>
            </a:r>
            <a:endParaRPr lang="zh-CN" altLang="en-US" sz="2000" dirty="0"/>
          </a:p>
        </p:txBody>
      </p:sp>
      <p:sp>
        <p:nvSpPr>
          <p:cNvPr id="2" name="TextBox 1">
            <a:extLst>
              <a:ext uri="{FF2B5EF4-FFF2-40B4-BE49-F238E27FC236}">
                <a16:creationId xmlns:a16="http://schemas.microsoft.com/office/drawing/2014/main" xmlns="" id="{C28E20E1-ECBF-4710-AE09-79F7E84FE835}"/>
              </a:ext>
            </a:extLst>
          </p:cNvPr>
          <p:cNvSpPr txBox="1"/>
          <p:nvPr/>
        </p:nvSpPr>
        <p:spPr>
          <a:xfrm>
            <a:off x="3119580" y="131653"/>
            <a:ext cx="6816931" cy="646331"/>
          </a:xfrm>
          <a:prstGeom prst="rect">
            <a:avLst/>
          </a:prstGeom>
          <a:noFill/>
        </p:spPr>
        <p:txBody>
          <a:bodyPr wrap="none" rtlCol="0">
            <a:spAutoFit/>
          </a:bodyPr>
          <a:lstStyle/>
          <a:p>
            <a:r>
              <a:rPr lang="ru-RU" sz="3600" dirty="0">
                <a:solidFill>
                  <a:srgbClr val="002060"/>
                </a:solidFill>
              </a:rPr>
              <a:t>Правила проведения вакцинации</a:t>
            </a:r>
          </a:p>
        </p:txBody>
      </p:sp>
    </p:spTree>
    <p:extLst>
      <p:ext uri="{BB962C8B-B14F-4D97-AF65-F5344CB8AC3E}">
        <p14:creationId xmlns:p14="http://schemas.microsoft.com/office/powerpoint/2010/main" xmlns="" val="218103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70"/>
          <p:cNvSpPr>
            <a:spLocks/>
          </p:cNvSpPr>
          <p:nvPr/>
        </p:nvSpPr>
        <p:spPr bwMode="auto">
          <a:xfrm rot="5400000">
            <a:off x="1738317" y="1879633"/>
            <a:ext cx="5691027" cy="3888430"/>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rgbClr val="C00000"/>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400">
              <a:solidFill>
                <a:prstClr val="black"/>
              </a:solidFill>
            </a:endParaRPr>
          </a:p>
        </p:txBody>
      </p:sp>
      <p:sp>
        <p:nvSpPr>
          <p:cNvPr id="7" name="TextBox 29"/>
          <p:cNvSpPr txBox="1"/>
          <p:nvPr/>
        </p:nvSpPr>
        <p:spPr>
          <a:xfrm>
            <a:off x="2903025" y="2908211"/>
            <a:ext cx="3456384" cy="2769989"/>
          </a:xfrm>
          <a:prstGeom prst="rect">
            <a:avLst/>
          </a:prstGeom>
          <a:noFill/>
        </p:spPr>
        <p:txBody>
          <a:bodyPr wrap="square" lIns="0" tIns="0" rIns="0" bIns="0" rtlCol="0">
            <a:spAutoFit/>
          </a:bodyPr>
          <a:lstStyle/>
          <a:p>
            <a:pPr algn="ctr"/>
            <a:r>
              <a:rPr lang="ru-RU" sz="2000" dirty="0"/>
              <a:t>Дать рекомендации по оказанию доврачебной помощи в случае появления нежелательных реакций после проведения вакцинации и о необходимости обращения за медицинской помощью при появлении подобных симптомов.</a:t>
            </a:r>
          </a:p>
        </p:txBody>
      </p:sp>
      <p:sp>
        <p:nvSpPr>
          <p:cNvPr id="9" name="TextBox 20"/>
          <p:cNvSpPr txBox="1"/>
          <p:nvPr/>
        </p:nvSpPr>
        <p:spPr>
          <a:xfrm>
            <a:off x="4373253" y="1320295"/>
            <a:ext cx="493165" cy="492443"/>
          </a:xfrm>
          <a:prstGeom prst="rect">
            <a:avLst/>
          </a:prstGeom>
          <a:noFill/>
        </p:spPr>
        <p:txBody>
          <a:bodyPr wrap="square" lIns="0" tIns="0" rIns="0" bIns="0" rtlCol="0">
            <a:spAutoFit/>
          </a:bodyPr>
          <a:lstStyle/>
          <a:p>
            <a:pPr algn="ctr"/>
            <a:r>
              <a:rPr lang="en-US" altLang="zh-CN" sz="3200" b="1" spc="300" dirty="0">
                <a:solidFill>
                  <a:srgbClr val="002060"/>
                </a:solidFill>
                <a:latin typeface="Agency FB" panose="020B0503020202020204" pitchFamily="34" charset="0"/>
                <a:ea typeface="微软雅黑" pitchFamily="34" charset="-122"/>
              </a:rPr>
              <a:t>0</a:t>
            </a:r>
            <a:r>
              <a:rPr lang="ru-RU" altLang="zh-CN" sz="3200" b="1" spc="300" dirty="0">
                <a:solidFill>
                  <a:srgbClr val="002060"/>
                </a:solidFill>
                <a:latin typeface="Agency FB" panose="020B0503020202020204" pitchFamily="34" charset="0"/>
                <a:ea typeface="微软雅黑" pitchFamily="34" charset="-122"/>
              </a:rPr>
              <a:t>5</a:t>
            </a:r>
            <a:endParaRPr lang="zh-CN" altLang="en-US" sz="3200" b="1" spc="300" dirty="0">
              <a:solidFill>
                <a:srgbClr val="002060"/>
              </a:solidFill>
              <a:latin typeface="Agency FB" panose="020B0503020202020204" pitchFamily="34" charset="0"/>
              <a:ea typeface="微软雅黑" pitchFamily="34" charset="-122"/>
            </a:endParaRPr>
          </a:p>
        </p:txBody>
      </p:sp>
      <p:sp>
        <p:nvSpPr>
          <p:cNvPr id="11" name="任意多边形 78"/>
          <p:cNvSpPr>
            <a:spLocks/>
          </p:cNvSpPr>
          <p:nvPr/>
        </p:nvSpPr>
        <p:spPr bwMode="auto">
          <a:xfrm rot="5400000">
            <a:off x="6526849" y="1771619"/>
            <a:ext cx="5691027" cy="4104457"/>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tx1">
              <a:lumMod val="65000"/>
              <a:lumOff val="35000"/>
            </a:schemeClr>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000">
              <a:solidFill>
                <a:prstClr val="black"/>
              </a:solidFill>
            </a:endParaRPr>
          </a:p>
        </p:txBody>
      </p:sp>
      <p:sp>
        <p:nvSpPr>
          <p:cNvPr id="12" name="矩形 79"/>
          <p:cNvSpPr/>
          <p:nvPr/>
        </p:nvSpPr>
        <p:spPr>
          <a:xfrm>
            <a:off x="7475445" y="1884364"/>
            <a:ext cx="3772146" cy="5900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altLang="zh-CN" sz="2000" dirty="0">
                <a:solidFill>
                  <a:prstClr val="white"/>
                </a:solidFill>
                <a:ea typeface="微软雅黑" pitchFamily="34" charset="-122"/>
              </a:rPr>
              <a:t>после введения вакцины</a:t>
            </a:r>
            <a:endParaRPr lang="zh-CN" altLang="en-US" sz="2000" dirty="0">
              <a:solidFill>
                <a:prstClr val="white"/>
              </a:solidFill>
              <a:ea typeface="微软雅黑" pitchFamily="34" charset="-122"/>
            </a:endParaRPr>
          </a:p>
        </p:txBody>
      </p:sp>
      <p:sp>
        <p:nvSpPr>
          <p:cNvPr id="13" name="TextBox 29"/>
          <p:cNvSpPr txBox="1"/>
          <p:nvPr/>
        </p:nvSpPr>
        <p:spPr>
          <a:xfrm>
            <a:off x="7575184" y="2908211"/>
            <a:ext cx="3672407" cy="1107996"/>
          </a:xfrm>
          <a:prstGeom prst="rect">
            <a:avLst/>
          </a:prstGeom>
          <a:noFill/>
        </p:spPr>
        <p:txBody>
          <a:bodyPr wrap="square" lIns="0" tIns="0" rIns="0" bIns="0" rtlCol="0">
            <a:spAutoFit/>
          </a:bodyPr>
          <a:lstStyle/>
          <a:p>
            <a:pPr algn="ctr">
              <a:spcBef>
                <a:spcPts val="600"/>
              </a:spcBef>
              <a:spcAft>
                <a:spcPts val="600"/>
              </a:spcAft>
            </a:pPr>
            <a:r>
              <a:rPr lang="ru-RU" sz="2400" dirty="0"/>
              <a:t>в течении 30 мин. за пациентом осуществляется медицинское наблюдение</a:t>
            </a:r>
            <a:endParaRPr lang="ru-RU" altLang="zh-CN" sz="2400" dirty="0">
              <a:solidFill>
                <a:schemeClr val="tx1">
                  <a:lumMod val="75000"/>
                  <a:lumOff val="25000"/>
                </a:schemeClr>
              </a:solidFill>
              <a:ea typeface="微软雅黑" pitchFamily="34" charset="-122"/>
            </a:endParaRPr>
          </a:p>
        </p:txBody>
      </p:sp>
      <p:sp>
        <p:nvSpPr>
          <p:cNvPr id="15" name="TextBox 20"/>
          <p:cNvSpPr txBox="1"/>
          <p:nvPr/>
        </p:nvSpPr>
        <p:spPr>
          <a:xfrm>
            <a:off x="9077384" y="1332639"/>
            <a:ext cx="475001" cy="492443"/>
          </a:xfrm>
          <a:prstGeom prst="rect">
            <a:avLst/>
          </a:prstGeom>
          <a:noFill/>
        </p:spPr>
        <p:txBody>
          <a:bodyPr wrap="square" lIns="0" tIns="0" rIns="0" bIns="0" rtlCol="0">
            <a:spAutoFit/>
          </a:bodyPr>
          <a:lstStyle/>
          <a:p>
            <a:pPr algn="ctr"/>
            <a:r>
              <a:rPr lang="en-US" altLang="zh-CN" sz="3200" b="1" dirty="0">
                <a:solidFill>
                  <a:srgbClr val="002060"/>
                </a:solidFill>
                <a:latin typeface="Agency FB" panose="020B0503020202020204" pitchFamily="34" charset="0"/>
                <a:ea typeface="微软雅黑" pitchFamily="34" charset="-122"/>
              </a:rPr>
              <a:t>0</a:t>
            </a:r>
            <a:r>
              <a:rPr lang="ru-RU" altLang="zh-CN" sz="3200" b="1" dirty="0">
                <a:solidFill>
                  <a:srgbClr val="002060"/>
                </a:solidFill>
                <a:latin typeface="Agency FB" panose="020B0503020202020204" pitchFamily="34" charset="0"/>
                <a:ea typeface="微软雅黑" pitchFamily="34" charset="-122"/>
              </a:rPr>
              <a:t>6</a:t>
            </a:r>
            <a:endParaRPr lang="zh-CN" altLang="en-US" sz="3200" b="1" dirty="0">
              <a:solidFill>
                <a:srgbClr val="002060"/>
              </a:solidFill>
              <a:latin typeface="Agency FB" panose="020B0503020202020204" pitchFamily="34" charset="0"/>
              <a:ea typeface="微软雅黑" pitchFamily="34" charset="-122"/>
            </a:endParaRPr>
          </a:p>
        </p:txBody>
      </p:sp>
      <p:sp>
        <p:nvSpPr>
          <p:cNvPr id="28" name="矩形 79">
            <a:extLst>
              <a:ext uri="{FF2B5EF4-FFF2-40B4-BE49-F238E27FC236}">
                <a16:creationId xmlns:a16="http://schemas.microsoft.com/office/drawing/2014/main" xmlns="" id="{B0CF8D87-663B-4FE5-B005-23D48B901FA1}"/>
              </a:ext>
            </a:extLst>
          </p:cNvPr>
          <p:cNvSpPr/>
          <p:nvPr/>
        </p:nvSpPr>
        <p:spPr>
          <a:xfrm>
            <a:off x="2795013" y="1891380"/>
            <a:ext cx="3672409" cy="5900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2000" dirty="0"/>
              <a:t>Прививаемому лицу </a:t>
            </a:r>
            <a:endParaRPr lang="zh-CN" altLang="en-US" sz="2000" dirty="0"/>
          </a:p>
        </p:txBody>
      </p:sp>
      <p:sp>
        <p:nvSpPr>
          <p:cNvPr id="2" name="TextBox 1">
            <a:extLst>
              <a:ext uri="{FF2B5EF4-FFF2-40B4-BE49-F238E27FC236}">
                <a16:creationId xmlns:a16="http://schemas.microsoft.com/office/drawing/2014/main" xmlns="" id="{C28E20E1-ECBF-4710-AE09-79F7E84FE835}"/>
              </a:ext>
            </a:extLst>
          </p:cNvPr>
          <p:cNvSpPr txBox="1"/>
          <p:nvPr/>
        </p:nvSpPr>
        <p:spPr>
          <a:xfrm>
            <a:off x="3119580" y="131653"/>
            <a:ext cx="6816931" cy="646331"/>
          </a:xfrm>
          <a:prstGeom prst="rect">
            <a:avLst/>
          </a:prstGeom>
          <a:noFill/>
        </p:spPr>
        <p:txBody>
          <a:bodyPr wrap="none" rtlCol="0">
            <a:spAutoFit/>
          </a:bodyPr>
          <a:lstStyle/>
          <a:p>
            <a:r>
              <a:rPr lang="ru-RU" sz="3600" dirty="0">
                <a:solidFill>
                  <a:srgbClr val="002060"/>
                </a:solidFill>
              </a:rPr>
              <a:t>Правила проведения вакцинации</a:t>
            </a:r>
          </a:p>
        </p:txBody>
      </p:sp>
    </p:spTree>
    <p:extLst>
      <p:ext uri="{BB962C8B-B14F-4D97-AF65-F5344CB8AC3E}">
        <p14:creationId xmlns:p14="http://schemas.microsoft.com/office/powerpoint/2010/main" xmlns="" val="261465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70"/>
          <p:cNvSpPr>
            <a:spLocks/>
          </p:cNvSpPr>
          <p:nvPr/>
        </p:nvSpPr>
        <p:spPr bwMode="auto">
          <a:xfrm rot="5400000">
            <a:off x="1738317" y="1879633"/>
            <a:ext cx="5691027" cy="3888430"/>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rgbClr val="C00000"/>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400">
              <a:solidFill>
                <a:prstClr val="black"/>
              </a:solidFill>
            </a:endParaRPr>
          </a:p>
        </p:txBody>
      </p:sp>
      <p:sp>
        <p:nvSpPr>
          <p:cNvPr id="7" name="TextBox 29"/>
          <p:cNvSpPr txBox="1"/>
          <p:nvPr/>
        </p:nvSpPr>
        <p:spPr>
          <a:xfrm>
            <a:off x="2855638" y="2560068"/>
            <a:ext cx="3456384" cy="3139321"/>
          </a:xfrm>
          <a:prstGeom prst="rect">
            <a:avLst/>
          </a:prstGeom>
          <a:noFill/>
        </p:spPr>
        <p:txBody>
          <a:bodyPr wrap="square" lIns="0" tIns="0" rIns="0" bIns="0" rtlCol="0">
            <a:spAutoFit/>
          </a:bodyPr>
          <a:lstStyle/>
          <a:p>
            <a:pPr algn="ctr"/>
            <a:r>
              <a:rPr lang="ru-RU" sz="1700" dirty="0"/>
              <a:t>осматриваются врачом (фельдшером), который должен собрать анамнез о заболеваниях, реакциях или осложнениях на прививки, аллергических реакциях, уточнить сроки предшествующих прививок, у женщин – наличие беременности. Перед прививкой проводят термометрию, информируют родителей и получают их согласие на введение вакцины, фиксируют причина отвода. </a:t>
            </a:r>
            <a:endParaRPr lang="ru-RU" altLang="zh-CN" sz="1700" dirty="0">
              <a:solidFill>
                <a:schemeClr val="tx1">
                  <a:lumMod val="75000"/>
                  <a:lumOff val="25000"/>
                </a:schemeClr>
              </a:solidFill>
              <a:ea typeface="微软雅黑" pitchFamily="34" charset="-122"/>
            </a:endParaRPr>
          </a:p>
        </p:txBody>
      </p:sp>
      <p:sp>
        <p:nvSpPr>
          <p:cNvPr id="9" name="TextBox 20"/>
          <p:cNvSpPr txBox="1"/>
          <p:nvPr/>
        </p:nvSpPr>
        <p:spPr>
          <a:xfrm>
            <a:off x="4373253" y="1320295"/>
            <a:ext cx="493165" cy="492443"/>
          </a:xfrm>
          <a:prstGeom prst="rect">
            <a:avLst/>
          </a:prstGeom>
          <a:noFill/>
        </p:spPr>
        <p:txBody>
          <a:bodyPr wrap="square" lIns="0" tIns="0" rIns="0" bIns="0" rtlCol="0">
            <a:spAutoFit/>
          </a:bodyPr>
          <a:lstStyle/>
          <a:p>
            <a:pPr algn="ctr"/>
            <a:r>
              <a:rPr lang="en-US" altLang="zh-CN" sz="3200" b="1" spc="300" dirty="0">
                <a:solidFill>
                  <a:srgbClr val="002060"/>
                </a:solidFill>
                <a:latin typeface="Agency FB" panose="020B0503020202020204" pitchFamily="34" charset="0"/>
                <a:ea typeface="微软雅黑" pitchFamily="34" charset="-122"/>
              </a:rPr>
              <a:t>0</a:t>
            </a:r>
            <a:r>
              <a:rPr lang="ru-RU" altLang="zh-CN" sz="3200" b="1" spc="300" dirty="0">
                <a:solidFill>
                  <a:srgbClr val="002060"/>
                </a:solidFill>
                <a:latin typeface="Agency FB" panose="020B0503020202020204" pitchFamily="34" charset="0"/>
                <a:ea typeface="微软雅黑" pitchFamily="34" charset="-122"/>
              </a:rPr>
              <a:t>7</a:t>
            </a:r>
            <a:endParaRPr lang="zh-CN" altLang="en-US" sz="3200" b="1" spc="300" dirty="0">
              <a:solidFill>
                <a:srgbClr val="002060"/>
              </a:solidFill>
              <a:latin typeface="Agency FB" panose="020B0503020202020204" pitchFamily="34" charset="0"/>
              <a:ea typeface="微软雅黑" pitchFamily="34" charset="-122"/>
            </a:endParaRPr>
          </a:p>
        </p:txBody>
      </p:sp>
      <p:sp>
        <p:nvSpPr>
          <p:cNvPr id="11" name="任意多边形 78"/>
          <p:cNvSpPr>
            <a:spLocks/>
          </p:cNvSpPr>
          <p:nvPr/>
        </p:nvSpPr>
        <p:spPr bwMode="auto">
          <a:xfrm rot="5400000">
            <a:off x="6526849" y="1771619"/>
            <a:ext cx="5691027" cy="4104457"/>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solidFill>
            <a:schemeClr val="tx1">
              <a:lumMod val="65000"/>
              <a:lumOff val="35000"/>
            </a:schemeClr>
          </a:solidFill>
          <a:ln w="25400">
            <a:noFill/>
          </a:ln>
          <a:effectLst/>
        </p:spPr>
        <p:txBody>
          <a:bodyPr vert="horz" wrap="square" lIns="91440" tIns="45720" rIns="91440" bIns="45720" numCol="1" anchor="t" anchorCtr="0" compatLnSpc="1">
            <a:prstTxWarp prst="textNoShape">
              <a:avLst/>
            </a:prstTxWarp>
            <a:noAutofit/>
          </a:bodyPr>
          <a:lstStyle/>
          <a:p>
            <a:endParaRPr lang="zh-CN" altLang="en-US" sz="2000">
              <a:solidFill>
                <a:prstClr val="black"/>
              </a:solidFill>
            </a:endParaRPr>
          </a:p>
        </p:txBody>
      </p:sp>
      <p:sp>
        <p:nvSpPr>
          <p:cNvPr id="12" name="矩形 79"/>
          <p:cNvSpPr/>
          <p:nvPr/>
        </p:nvSpPr>
        <p:spPr>
          <a:xfrm>
            <a:off x="7475445" y="1884364"/>
            <a:ext cx="3772146" cy="59004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altLang="zh-CN" sz="2000" dirty="0">
                <a:solidFill>
                  <a:prstClr val="white"/>
                </a:solidFill>
                <a:ea typeface="微软雅黑" pitchFamily="34" charset="-122"/>
              </a:rPr>
              <a:t>Допускается</a:t>
            </a:r>
            <a:endParaRPr lang="zh-CN" altLang="en-US" sz="2000" dirty="0">
              <a:solidFill>
                <a:prstClr val="white"/>
              </a:solidFill>
              <a:ea typeface="微软雅黑" pitchFamily="34" charset="-122"/>
            </a:endParaRPr>
          </a:p>
        </p:txBody>
      </p:sp>
      <p:sp>
        <p:nvSpPr>
          <p:cNvPr id="13" name="TextBox 29"/>
          <p:cNvSpPr txBox="1"/>
          <p:nvPr/>
        </p:nvSpPr>
        <p:spPr>
          <a:xfrm>
            <a:off x="7536158" y="2731112"/>
            <a:ext cx="3672407" cy="2677656"/>
          </a:xfrm>
          <a:prstGeom prst="rect">
            <a:avLst/>
          </a:prstGeom>
          <a:noFill/>
        </p:spPr>
        <p:txBody>
          <a:bodyPr wrap="square" lIns="0" tIns="0" rIns="0" bIns="0" rtlCol="0">
            <a:spAutoFit/>
          </a:bodyPr>
          <a:lstStyle/>
          <a:p>
            <a:pPr algn="ctr">
              <a:spcBef>
                <a:spcPts val="600"/>
              </a:spcBef>
              <a:spcAft>
                <a:spcPts val="600"/>
              </a:spcAft>
            </a:pPr>
            <a:r>
              <a:rPr lang="ru-RU" dirty="0"/>
              <a:t>введение инактивированных вакцин в один день разными шприцами в разные участки тела. </a:t>
            </a:r>
          </a:p>
          <a:p>
            <a:pPr algn="ctr">
              <a:spcBef>
                <a:spcPts val="600"/>
              </a:spcBef>
              <a:spcAft>
                <a:spcPts val="600"/>
              </a:spcAft>
            </a:pPr>
            <a:r>
              <a:rPr lang="ru-RU" dirty="0"/>
              <a:t>Интервал между прививками против разных инфекций при раздельном их проведении (не в один день) </a:t>
            </a:r>
          </a:p>
          <a:p>
            <a:pPr algn="ctr">
              <a:spcBef>
                <a:spcPts val="600"/>
              </a:spcBef>
              <a:spcAft>
                <a:spcPts val="600"/>
              </a:spcAft>
            </a:pPr>
            <a:r>
              <a:rPr lang="ru-RU" dirty="0"/>
              <a:t>должен составлять </a:t>
            </a:r>
          </a:p>
          <a:p>
            <a:pPr algn="ctr">
              <a:spcBef>
                <a:spcPts val="600"/>
              </a:spcBef>
              <a:spcAft>
                <a:spcPts val="600"/>
              </a:spcAft>
            </a:pPr>
            <a:r>
              <a:rPr lang="ru-RU" dirty="0"/>
              <a:t>не менее 1 месяца</a:t>
            </a:r>
            <a:endParaRPr lang="ru-RU" altLang="zh-CN" dirty="0">
              <a:solidFill>
                <a:schemeClr val="tx1">
                  <a:lumMod val="75000"/>
                  <a:lumOff val="25000"/>
                </a:schemeClr>
              </a:solidFill>
              <a:ea typeface="微软雅黑" pitchFamily="34" charset="-122"/>
            </a:endParaRPr>
          </a:p>
        </p:txBody>
      </p:sp>
      <p:sp>
        <p:nvSpPr>
          <p:cNvPr id="15" name="TextBox 20"/>
          <p:cNvSpPr txBox="1"/>
          <p:nvPr/>
        </p:nvSpPr>
        <p:spPr>
          <a:xfrm>
            <a:off x="9077384" y="1332639"/>
            <a:ext cx="475001" cy="492443"/>
          </a:xfrm>
          <a:prstGeom prst="rect">
            <a:avLst/>
          </a:prstGeom>
          <a:noFill/>
        </p:spPr>
        <p:txBody>
          <a:bodyPr wrap="square" lIns="0" tIns="0" rIns="0" bIns="0" rtlCol="0">
            <a:spAutoFit/>
          </a:bodyPr>
          <a:lstStyle/>
          <a:p>
            <a:pPr algn="ctr"/>
            <a:r>
              <a:rPr lang="en-US" altLang="zh-CN" sz="3200" b="1" dirty="0">
                <a:solidFill>
                  <a:srgbClr val="002060"/>
                </a:solidFill>
                <a:latin typeface="Agency FB" panose="020B0503020202020204" pitchFamily="34" charset="0"/>
                <a:ea typeface="微软雅黑" pitchFamily="34" charset="-122"/>
              </a:rPr>
              <a:t>0</a:t>
            </a:r>
            <a:r>
              <a:rPr lang="ru-RU" altLang="zh-CN" sz="3200" b="1" dirty="0">
                <a:solidFill>
                  <a:srgbClr val="002060"/>
                </a:solidFill>
                <a:latin typeface="Agency FB" panose="020B0503020202020204" pitchFamily="34" charset="0"/>
                <a:ea typeface="微软雅黑" pitchFamily="34" charset="-122"/>
              </a:rPr>
              <a:t>8</a:t>
            </a:r>
            <a:endParaRPr lang="zh-CN" altLang="en-US" sz="3200" b="1" dirty="0">
              <a:solidFill>
                <a:srgbClr val="002060"/>
              </a:solidFill>
              <a:latin typeface="Agency FB" panose="020B0503020202020204" pitchFamily="34" charset="0"/>
              <a:ea typeface="微软雅黑" pitchFamily="34" charset="-122"/>
            </a:endParaRPr>
          </a:p>
        </p:txBody>
      </p:sp>
      <p:sp>
        <p:nvSpPr>
          <p:cNvPr id="28" name="矩形 79">
            <a:extLst>
              <a:ext uri="{FF2B5EF4-FFF2-40B4-BE49-F238E27FC236}">
                <a16:creationId xmlns:a16="http://schemas.microsoft.com/office/drawing/2014/main" xmlns="" id="{B0CF8D87-663B-4FE5-B005-23D48B901FA1}"/>
              </a:ext>
            </a:extLst>
          </p:cNvPr>
          <p:cNvSpPr/>
          <p:nvPr/>
        </p:nvSpPr>
        <p:spPr>
          <a:xfrm>
            <a:off x="2795013" y="1891380"/>
            <a:ext cx="3672409" cy="5900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sz="2000" dirty="0"/>
              <a:t>Прививаемые лица </a:t>
            </a:r>
            <a:endParaRPr lang="zh-CN" altLang="en-US" sz="2000" dirty="0"/>
          </a:p>
        </p:txBody>
      </p:sp>
      <p:sp>
        <p:nvSpPr>
          <p:cNvPr id="2" name="TextBox 1">
            <a:extLst>
              <a:ext uri="{FF2B5EF4-FFF2-40B4-BE49-F238E27FC236}">
                <a16:creationId xmlns:a16="http://schemas.microsoft.com/office/drawing/2014/main" xmlns="" id="{C28E20E1-ECBF-4710-AE09-79F7E84FE835}"/>
              </a:ext>
            </a:extLst>
          </p:cNvPr>
          <p:cNvSpPr txBox="1"/>
          <p:nvPr/>
        </p:nvSpPr>
        <p:spPr>
          <a:xfrm>
            <a:off x="3119580" y="131653"/>
            <a:ext cx="6816931" cy="646331"/>
          </a:xfrm>
          <a:prstGeom prst="rect">
            <a:avLst/>
          </a:prstGeom>
          <a:noFill/>
        </p:spPr>
        <p:txBody>
          <a:bodyPr wrap="none" rtlCol="0">
            <a:spAutoFit/>
          </a:bodyPr>
          <a:lstStyle/>
          <a:p>
            <a:r>
              <a:rPr lang="ru-RU" sz="3600" dirty="0">
                <a:solidFill>
                  <a:srgbClr val="002060"/>
                </a:solidFill>
              </a:rPr>
              <a:t>Правила проведения вакцинации</a:t>
            </a:r>
          </a:p>
        </p:txBody>
      </p:sp>
      <p:sp>
        <p:nvSpPr>
          <p:cNvPr id="3" name="Прямоугольник 2">
            <a:extLst>
              <a:ext uri="{FF2B5EF4-FFF2-40B4-BE49-F238E27FC236}">
                <a16:creationId xmlns:a16="http://schemas.microsoft.com/office/drawing/2014/main" xmlns="" id="{C1973607-C54F-45F9-9BFE-7C8CC97066D7}"/>
              </a:ext>
            </a:extLst>
          </p:cNvPr>
          <p:cNvSpPr/>
          <p:nvPr/>
        </p:nvSpPr>
        <p:spPr>
          <a:xfrm>
            <a:off x="155339" y="3789040"/>
            <a:ext cx="2304256" cy="1200329"/>
          </a:xfrm>
          <a:prstGeom prst="rect">
            <a:avLst/>
          </a:prstGeom>
          <a:solidFill>
            <a:schemeClr val="accent2">
              <a:lumMod val="40000"/>
              <a:lumOff val="60000"/>
            </a:schemeClr>
          </a:solidFill>
        </p:spPr>
        <p:txBody>
          <a:bodyPr wrap="square">
            <a:spAutoFit/>
          </a:bodyPr>
          <a:lstStyle/>
          <a:p>
            <a:pPr algn="ctr"/>
            <a:r>
              <a:rPr lang="ru-RU" dirty="0"/>
              <a:t>Беседа с матерью, термометрия и осмотр – вполне надежный скрининг</a:t>
            </a:r>
          </a:p>
        </p:txBody>
      </p:sp>
    </p:spTree>
    <p:extLst>
      <p:ext uri="{BB962C8B-B14F-4D97-AF65-F5344CB8AC3E}">
        <p14:creationId xmlns:p14="http://schemas.microsoft.com/office/powerpoint/2010/main" xmlns="" val="8495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2A6A3E-7262-4186-BB0A-0D29B26199C3}"/>
              </a:ext>
            </a:extLst>
          </p:cNvPr>
          <p:cNvSpPr>
            <a:spLocks noGrp="1"/>
          </p:cNvSpPr>
          <p:nvPr>
            <p:ph type="title"/>
          </p:nvPr>
        </p:nvSpPr>
        <p:spPr>
          <a:xfrm>
            <a:off x="2607277" y="130622"/>
            <a:ext cx="9239315" cy="634082"/>
          </a:xfrm>
        </p:spPr>
        <p:txBody>
          <a:bodyPr>
            <a:normAutofit fontScale="90000"/>
          </a:bodyPr>
          <a:lstStyle/>
          <a:p>
            <a:r>
              <a:rPr lang="ru-RU" dirty="0">
                <a:solidFill>
                  <a:schemeClr val="tx2">
                    <a:lumMod val="50000"/>
                  </a:schemeClr>
                </a:solidFill>
              </a:rPr>
              <a:t>Что такое прививки</a:t>
            </a:r>
          </a:p>
        </p:txBody>
      </p:sp>
      <p:sp>
        <p:nvSpPr>
          <p:cNvPr id="3" name="Объект 2">
            <a:extLst>
              <a:ext uri="{FF2B5EF4-FFF2-40B4-BE49-F238E27FC236}">
                <a16:creationId xmlns:a16="http://schemas.microsoft.com/office/drawing/2014/main" xmlns="" id="{D08B9514-F64D-4D77-B447-378EE1C395D1}"/>
              </a:ext>
            </a:extLst>
          </p:cNvPr>
          <p:cNvSpPr>
            <a:spLocks noGrp="1"/>
          </p:cNvSpPr>
          <p:nvPr>
            <p:ph idx="1"/>
          </p:nvPr>
        </p:nvSpPr>
        <p:spPr>
          <a:xfrm>
            <a:off x="2438402" y="692696"/>
            <a:ext cx="9577064" cy="4525963"/>
          </a:xfrm>
        </p:spPr>
        <p:txBody>
          <a:bodyPr>
            <a:noAutofit/>
          </a:bodyPr>
          <a:lstStyle/>
          <a:p>
            <a:pPr marL="0" indent="0">
              <a:buNone/>
            </a:pPr>
            <a:r>
              <a:rPr lang="ru-RU" sz="2400" dirty="0">
                <a:solidFill>
                  <a:schemeClr val="accent1">
                    <a:lumMod val="50000"/>
                  </a:schemeClr>
                </a:solidFill>
              </a:rPr>
              <a:t>Что такое прививки знают практически все современные родители.  </a:t>
            </a:r>
          </a:p>
          <a:p>
            <a:pPr marL="0" indent="0">
              <a:buNone/>
            </a:pPr>
            <a:r>
              <a:rPr lang="ru-RU" sz="2400" dirty="0">
                <a:solidFill>
                  <a:schemeClr val="accent1">
                    <a:lumMod val="50000"/>
                  </a:schemeClr>
                </a:solidFill>
              </a:rPr>
              <a:t>Они вряд ли смогли бы спокойно отнестись к тому, что их ребенок:</a:t>
            </a:r>
          </a:p>
          <a:p>
            <a:pPr marL="0" indent="0">
              <a:buNone/>
            </a:pPr>
            <a:r>
              <a:rPr lang="ru-RU" sz="2400" dirty="0">
                <a:solidFill>
                  <a:schemeClr val="accent1">
                    <a:lumMod val="50000"/>
                  </a:schemeClr>
                </a:solidFill>
              </a:rPr>
              <a:t>- </a:t>
            </a:r>
            <a:r>
              <a:rPr lang="ru-RU" sz="2200" i="1" dirty="0">
                <a:solidFill>
                  <a:schemeClr val="accent1">
                    <a:lumMod val="50000"/>
                  </a:schemeClr>
                </a:solidFill>
              </a:rPr>
              <a:t>обязательно переболеет корью и будет подвергаться 1% риска умереть от нее;</a:t>
            </a:r>
          </a:p>
          <a:p>
            <a:pPr marL="0" indent="0">
              <a:buNone/>
            </a:pPr>
            <a:r>
              <a:rPr lang="ru-RU" sz="2200" i="1" dirty="0">
                <a:solidFill>
                  <a:schemeClr val="accent1">
                    <a:lumMod val="50000"/>
                  </a:schemeClr>
                </a:solidFill>
              </a:rPr>
              <a:t>- будет мучительно кашлять в течение 1-2 месяцев во время заболевания коклюшем;</a:t>
            </a:r>
          </a:p>
          <a:p>
            <a:pPr marL="0" indent="0">
              <a:buNone/>
            </a:pPr>
            <a:r>
              <a:rPr lang="ru-RU" sz="2200" i="1" dirty="0">
                <a:solidFill>
                  <a:schemeClr val="accent1">
                    <a:lumMod val="50000"/>
                  </a:schemeClr>
                </a:solidFill>
              </a:rPr>
              <a:t>- имеет 10-20% шансов заболеть дифтерией, от которой умирает каждый десятый;</a:t>
            </a:r>
          </a:p>
          <a:p>
            <a:pPr marL="0" indent="0">
              <a:buNone/>
            </a:pPr>
            <a:r>
              <a:rPr lang="ru-RU" sz="2200" i="1" dirty="0">
                <a:solidFill>
                  <a:schemeClr val="accent1">
                    <a:lumMod val="50000"/>
                  </a:schemeClr>
                </a:solidFill>
              </a:rPr>
              <a:t>- рискует остаться на всю жизнь калекой после перенесенного полиомиелита;</a:t>
            </a:r>
          </a:p>
          <a:p>
            <a:pPr marL="0" indent="0">
              <a:buNone/>
            </a:pPr>
            <a:r>
              <a:rPr lang="ru-RU" sz="2200" i="1" dirty="0">
                <a:solidFill>
                  <a:schemeClr val="accent1">
                    <a:lumMod val="50000"/>
                  </a:schemeClr>
                </a:solidFill>
              </a:rPr>
              <a:t>- не будет защищен от туберкулеза, который не знает различий между бедным и богатым;</a:t>
            </a:r>
          </a:p>
          <a:p>
            <a:pPr marL="0" indent="0">
              <a:buNone/>
            </a:pPr>
            <a:r>
              <a:rPr lang="ru-RU" sz="2200" i="1" dirty="0">
                <a:solidFill>
                  <a:schemeClr val="accent1">
                    <a:lumMod val="50000"/>
                  </a:schemeClr>
                </a:solidFill>
              </a:rPr>
              <a:t>- перенесет «свинку» и, возможно, станет из-за этого бесплодным;</a:t>
            </a:r>
          </a:p>
          <a:p>
            <a:pPr marL="0" indent="0">
              <a:buNone/>
            </a:pPr>
            <a:r>
              <a:rPr lang="ru-RU" sz="2200" i="1" dirty="0">
                <a:solidFill>
                  <a:schemeClr val="accent1">
                    <a:lumMod val="50000"/>
                  </a:schemeClr>
                </a:solidFill>
              </a:rPr>
              <a:t>- будет вынужден после каждой травмы - получать противостолбнячную сыворотку, что чревато развитием анафилактического шока или других аллергических реакций.</a:t>
            </a:r>
          </a:p>
          <a:p>
            <a:endParaRPr lang="ru-RU" sz="2400" dirty="0">
              <a:solidFill>
                <a:schemeClr val="accent1">
                  <a:lumMod val="50000"/>
                </a:schemeClr>
              </a:solidFill>
            </a:endParaRPr>
          </a:p>
        </p:txBody>
      </p:sp>
    </p:spTree>
    <p:extLst>
      <p:ext uri="{BB962C8B-B14F-4D97-AF65-F5344CB8AC3E}">
        <p14:creationId xmlns:p14="http://schemas.microsoft.com/office/powerpoint/2010/main" xmlns="" val="159109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ru-RU" dirty="0">
                <a:solidFill>
                  <a:schemeClr val="tx2">
                    <a:lumMod val="50000"/>
                  </a:schemeClr>
                </a:solidFill>
              </a:rPr>
              <a:t>Инфекционные заболевания уже</a:t>
            </a:r>
            <a:br>
              <a:rPr lang="ru-RU" dirty="0">
                <a:solidFill>
                  <a:schemeClr val="tx2">
                    <a:lumMod val="50000"/>
                  </a:schemeClr>
                </a:solidFill>
              </a:rPr>
            </a:br>
            <a:r>
              <a:rPr lang="ru-RU" dirty="0">
                <a:solidFill>
                  <a:schemeClr val="tx2">
                    <a:lumMod val="50000"/>
                  </a:schemeClr>
                </a:solidFill>
              </a:rPr>
              <a:t> не опасны: так ли это ?</a:t>
            </a:r>
          </a:p>
        </p:txBody>
      </p:sp>
      <p:sp>
        <p:nvSpPr>
          <p:cNvPr id="5" name="Content Placeholder 4"/>
          <p:cNvSpPr>
            <a:spLocks noGrp="1"/>
          </p:cNvSpPr>
          <p:nvPr>
            <p:ph idx="1"/>
          </p:nvPr>
        </p:nvSpPr>
        <p:spPr>
          <a:xfrm>
            <a:off x="2423592" y="1624013"/>
            <a:ext cx="9239315" cy="4525963"/>
          </a:xfrm>
        </p:spPr>
        <p:txBody>
          <a:bodyPr>
            <a:noAutofit/>
          </a:bodyPr>
          <a:lstStyle/>
          <a:p>
            <a:pPr marL="0" indent="0">
              <a:buNone/>
            </a:pPr>
            <a:r>
              <a:rPr lang="ru-RU" sz="2400" b="1" dirty="0">
                <a:solidFill>
                  <a:srgbClr val="002060"/>
                </a:solidFill>
              </a:rPr>
              <a:t>Заблуждение 1</a:t>
            </a:r>
          </a:p>
          <a:p>
            <a:pPr marL="0" indent="0">
              <a:buNone/>
            </a:pPr>
            <a:r>
              <a:rPr lang="ru-RU" sz="1800" b="1" dirty="0">
                <a:solidFill>
                  <a:srgbClr val="002060"/>
                </a:solidFill>
              </a:rPr>
              <a:t>Инфекционные болезни способствуют укреплению иммунитета</a:t>
            </a:r>
          </a:p>
          <a:p>
            <a:pPr marL="0" indent="0">
              <a:buNone/>
            </a:pPr>
            <a:endParaRPr lang="ru-RU" sz="1800" dirty="0">
              <a:solidFill>
                <a:srgbClr val="002060"/>
              </a:solidFill>
            </a:endParaRPr>
          </a:p>
          <a:p>
            <a:pPr marL="0" indent="0">
              <a:buNone/>
            </a:pPr>
            <a:r>
              <a:rPr lang="ru-RU" sz="1800" dirty="0">
                <a:solidFill>
                  <a:srgbClr val="002060"/>
                </a:solidFill>
              </a:rPr>
              <a:t>                Серьезные инфекции такие как корь, дифтерия, перенесенные в тяжелой форме, напротив угнетают иммунитет. После ветряной оспы, гриппа, многих других инфекций развиваются вторичные иммунодефициты.</a:t>
            </a:r>
          </a:p>
          <a:p>
            <a:pPr marL="0" indent="0">
              <a:spcBef>
                <a:spcPts val="1800"/>
              </a:spcBef>
              <a:buNone/>
            </a:pPr>
            <a:r>
              <a:rPr lang="ru-RU" sz="2400" b="1" dirty="0">
                <a:solidFill>
                  <a:srgbClr val="002060"/>
                </a:solidFill>
              </a:rPr>
              <a:t>Заблуждение 2</a:t>
            </a:r>
          </a:p>
          <a:p>
            <a:pPr marL="0" indent="0">
              <a:buNone/>
            </a:pPr>
            <a:r>
              <a:rPr lang="ru-RU" sz="1800" b="1" dirty="0">
                <a:solidFill>
                  <a:srgbClr val="002060"/>
                </a:solidFill>
              </a:rPr>
              <a:t>Опасность инфекционных болезней сильно преувеличена </a:t>
            </a:r>
          </a:p>
          <a:p>
            <a:pPr marL="0" indent="0">
              <a:buNone/>
            </a:pPr>
            <a:endParaRPr lang="ru-RU" sz="1800" b="1" dirty="0">
              <a:solidFill>
                <a:srgbClr val="002060"/>
              </a:solidFill>
            </a:endParaRPr>
          </a:p>
          <a:p>
            <a:pPr marL="0" indent="0">
              <a:buNone/>
            </a:pPr>
            <a:r>
              <a:rPr lang="ru-RU" sz="1800" dirty="0">
                <a:solidFill>
                  <a:srgbClr val="002060"/>
                </a:solidFill>
              </a:rPr>
              <a:t>                 Инфекционные заболевания опасны – от них умирают</a:t>
            </a:r>
          </a:p>
          <a:p>
            <a:pPr marL="0" indent="0">
              <a:buNone/>
            </a:pPr>
            <a:r>
              <a:rPr lang="ru-RU" sz="1800" dirty="0">
                <a:solidFill>
                  <a:srgbClr val="002060"/>
                </a:solidFill>
              </a:rPr>
              <a:t>Другая неприятная сторона  инфекционного заболевания – это возможность осложнений</a:t>
            </a:r>
          </a:p>
        </p:txBody>
      </p:sp>
      <p:sp>
        <p:nvSpPr>
          <p:cNvPr id="2" name="TextBox 1">
            <a:extLst>
              <a:ext uri="{FF2B5EF4-FFF2-40B4-BE49-F238E27FC236}">
                <a16:creationId xmlns:a16="http://schemas.microsoft.com/office/drawing/2014/main" xmlns="" id="{941F1B66-8913-4085-8A34-9A1F0A648EE3}"/>
              </a:ext>
            </a:extLst>
          </p:cNvPr>
          <p:cNvSpPr txBox="1"/>
          <p:nvPr/>
        </p:nvSpPr>
        <p:spPr>
          <a:xfrm>
            <a:off x="2546506" y="2636912"/>
            <a:ext cx="854721" cy="369332"/>
          </a:xfrm>
          <a:prstGeom prst="rect">
            <a:avLst/>
          </a:prstGeom>
          <a:noFill/>
        </p:spPr>
        <p:txBody>
          <a:bodyPr wrap="none" rtlCol="0">
            <a:spAutoFit/>
          </a:bodyPr>
          <a:lstStyle/>
          <a:p>
            <a:r>
              <a:rPr lang="ru-RU" b="1" dirty="0">
                <a:solidFill>
                  <a:srgbClr val="C00000"/>
                </a:solidFill>
                <a:latin typeface="Bad Script" panose="02000000000000000000" pitchFamily="2" charset="0"/>
              </a:rPr>
              <a:t>МИФ</a:t>
            </a:r>
          </a:p>
        </p:txBody>
      </p:sp>
      <p:sp>
        <p:nvSpPr>
          <p:cNvPr id="8" name="TextBox 7">
            <a:extLst>
              <a:ext uri="{FF2B5EF4-FFF2-40B4-BE49-F238E27FC236}">
                <a16:creationId xmlns:a16="http://schemas.microsoft.com/office/drawing/2014/main" xmlns="" id="{78D30621-885C-4640-B58F-3597FF3C9C63}"/>
              </a:ext>
            </a:extLst>
          </p:cNvPr>
          <p:cNvSpPr txBox="1"/>
          <p:nvPr/>
        </p:nvSpPr>
        <p:spPr>
          <a:xfrm>
            <a:off x="2513839" y="4864655"/>
            <a:ext cx="854721" cy="369332"/>
          </a:xfrm>
          <a:prstGeom prst="rect">
            <a:avLst/>
          </a:prstGeom>
          <a:noFill/>
        </p:spPr>
        <p:txBody>
          <a:bodyPr wrap="none" rtlCol="0">
            <a:spAutoFit/>
          </a:bodyPr>
          <a:lstStyle/>
          <a:p>
            <a:r>
              <a:rPr lang="ru-RU" b="1" dirty="0">
                <a:solidFill>
                  <a:srgbClr val="C00000"/>
                </a:solidFill>
                <a:latin typeface="Bad Script" panose="02000000000000000000" pitchFamily="2" charset="0"/>
              </a:rPr>
              <a:t>МИФ</a:t>
            </a:r>
          </a:p>
        </p:txBody>
      </p:sp>
      <p:pic>
        <p:nvPicPr>
          <p:cNvPr id="3" name="Рисунок 2">
            <a:extLst>
              <a:ext uri="{FF2B5EF4-FFF2-40B4-BE49-F238E27FC236}">
                <a16:creationId xmlns:a16="http://schemas.microsoft.com/office/drawing/2014/main" xmlns="" id="{978DEF60-3442-4372-BAB5-ACB047C6BA9E}"/>
              </a:ext>
            </a:extLst>
          </p:cNvPr>
          <p:cNvPicPr>
            <a:picLocks noChangeAspect="1"/>
          </p:cNvPicPr>
          <p:nvPr/>
        </p:nvPicPr>
        <p:blipFill>
          <a:blip r:embed="rId3"/>
          <a:stretch>
            <a:fillRect/>
          </a:stretch>
        </p:blipFill>
        <p:spPr>
          <a:xfrm>
            <a:off x="9628760" y="499076"/>
            <a:ext cx="1588293" cy="1837124"/>
          </a:xfrm>
          <a:prstGeom prst="rect">
            <a:avLst/>
          </a:prstGeom>
        </p:spPr>
      </p:pic>
    </p:spTree>
    <p:extLst>
      <p:ext uri="{BB962C8B-B14F-4D97-AF65-F5344CB8AC3E}">
        <p14:creationId xmlns:p14="http://schemas.microsoft.com/office/powerpoint/2010/main" xmlns="" val="209838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3632" y="44624"/>
            <a:ext cx="8528992" cy="1130300"/>
          </a:xfrm>
        </p:spPr>
        <p:txBody>
          <a:bodyPr>
            <a:noAutofit/>
          </a:bodyPr>
          <a:lstStyle/>
          <a:p>
            <a:pPr lvl="0">
              <a:spcBef>
                <a:spcPts val="0"/>
              </a:spcBef>
            </a:pPr>
            <a:r>
              <a:rPr lang="ru-RU" sz="2800" i="1" dirty="0">
                <a:solidFill>
                  <a:srgbClr val="002060"/>
                </a:solidFill>
                <a:ea typeface="+mn-ea"/>
                <a:cs typeface="Arial" panose="020B0604020202020204" pitchFamily="34" charset="0"/>
              </a:rPr>
              <a:t>Ни одна вакцина не вызывает такого</a:t>
            </a:r>
            <a:br>
              <a:rPr lang="ru-RU" sz="2800" i="1" dirty="0">
                <a:solidFill>
                  <a:srgbClr val="002060"/>
                </a:solidFill>
                <a:ea typeface="+mn-ea"/>
                <a:cs typeface="Arial" panose="020B0604020202020204" pitchFamily="34" charset="0"/>
              </a:rPr>
            </a:br>
            <a:r>
              <a:rPr lang="ru-RU" sz="2800" i="1" dirty="0">
                <a:solidFill>
                  <a:srgbClr val="002060"/>
                </a:solidFill>
                <a:ea typeface="+mn-ea"/>
                <a:cs typeface="Arial" panose="020B0604020202020204" pitchFamily="34" charset="0"/>
              </a:rPr>
              <a:t> количества осложнений  как натуральная инфекция</a:t>
            </a:r>
          </a:p>
        </p:txBody>
      </p:sp>
      <p:pic>
        <p:nvPicPr>
          <p:cNvPr id="7" name="Рисунок 6">
            <a:extLst>
              <a:ext uri="{FF2B5EF4-FFF2-40B4-BE49-F238E27FC236}">
                <a16:creationId xmlns:a16="http://schemas.microsoft.com/office/drawing/2014/main" xmlns="" id="{AA50A05E-31D2-4508-85FC-C4AC9C00CB65}"/>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xmlns="">
                  <a14:imgLayer r:embed="rId4">
                    <a14:imgEffect>
                      <a14:saturation sat="113000"/>
                    </a14:imgEffect>
                  </a14:imgLayer>
                </a14:imgProps>
              </a:ext>
            </a:extLst>
          </a:blip>
          <a:srcRect l="1050" t="12133" r="408" b="6238"/>
          <a:stretch/>
        </p:blipFill>
        <p:spPr>
          <a:xfrm>
            <a:off x="2495600" y="1268760"/>
            <a:ext cx="8528992" cy="5251634"/>
          </a:xfrm>
          <a:prstGeom prst="rect">
            <a:avLst/>
          </a:prstGeom>
        </p:spPr>
      </p:pic>
    </p:spTree>
    <p:extLst>
      <p:ext uri="{BB962C8B-B14F-4D97-AF65-F5344CB8AC3E}">
        <p14:creationId xmlns:p14="http://schemas.microsoft.com/office/powerpoint/2010/main" xmlns="" val="248924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8164" y="260648"/>
            <a:ext cx="8640960" cy="1130300"/>
          </a:xfrm>
        </p:spPr>
        <p:txBody>
          <a:bodyPr>
            <a:normAutofit fontScale="90000"/>
          </a:bodyPr>
          <a:lstStyle/>
          <a:p>
            <a:r>
              <a:rPr lang="ru-RU" b="1" dirty="0">
                <a:solidFill>
                  <a:srgbClr val="002060"/>
                </a:solidFill>
                <a:cs typeface="Arial" pitchFamily="34" charset="0"/>
              </a:rPr>
              <a:t>Часто ли после вакцинации развиваются осложнения?</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68164" y="4365104"/>
            <a:ext cx="1864519" cy="1378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9019" y="1988840"/>
            <a:ext cx="1850231" cy="1385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5015880" y="1844824"/>
            <a:ext cx="6170525" cy="3785652"/>
          </a:xfrm>
          <a:prstGeom prst="rect">
            <a:avLst/>
          </a:prstGeom>
        </p:spPr>
        <p:txBody>
          <a:bodyPr wrap="square">
            <a:spAutoFit/>
          </a:bodyPr>
          <a:lstStyle/>
          <a:p>
            <a:r>
              <a:rPr lang="ru-RU" sz="2400" i="1" dirty="0">
                <a:solidFill>
                  <a:schemeClr val="tx2">
                    <a:lumMod val="50000"/>
                  </a:schemeClr>
                </a:solidFill>
                <a:cs typeface="Arial" pitchFamily="34" charset="0"/>
              </a:rPr>
              <a:t>После любой прививки (любой!) может иметь место реакция организма - повышение температуры тела, отказ от еды, вялость. </a:t>
            </a:r>
          </a:p>
          <a:p>
            <a:endParaRPr lang="ru-RU" sz="2400" i="1" dirty="0">
              <a:solidFill>
                <a:schemeClr val="tx2">
                  <a:lumMod val="50000"/>
                </a:schemeClr>
              </a:solidFill>
              <a:cs typeface="Arial" pitchFamily="34" charset="0"/>
            </a:endParaRPr>
          </a:p>
          <a:p>
            <a:endParaRPr lang="ru-RU" sz="2400" i="1" dirty="0">
              <a:solidFill>
                <a:schemeClr val="tx2">
                  <a:lumMod val="50000"/>
                </a:schemeClr>
              </a:solidFill>
              <a:cs typeface="Arial" pitchFamily="34" charset="0"/>
            </a:endParaRPr>
          </a:p>
          <a:p>
            <a:endParaRPr lang="ru-RU" sz="2400" i="1" dirty="0">
              <a:solidFill>
                <a:schemeClr val="tx2">
                  <a:lumMod val="50000"/>
                </a:schemeClr>
              </a:solidFill>
              <a:cs typeface="Arial" pitchFamily="34" charset="0"/>
            </a:endParaRPr>
          </a:p>
          <a:p>
            <a:r>
              <a:rPr lang="ru-RU" sz="2400" i="1" dirty="0">
                <a:solidFill>
                  <a:schemeClr val="tx2">
                    <a:lumMod val="50000"/>
                  </a:schemeClr>
                </a:solidFill>
                <a:cs typeface="Arial" pitchFamily="34" charset="0"/>
              </a:rPr>
              <a:t>Реакции на вакцинацию, в той или иной степени выраженности, просто обязаны быть и это абсолютно нормально.</a:t>
            </a:r>
          </a:p>
        </p:txBody>
      </p:sp>
    </p:spTree>
    <p:extLst>
      <p:ext uri="{BB962C8B-B14F-4D97-AF65-F5344CB8AC3E}">
        <p14:creationId xmlns:p14="http://schemas.microsoft.com/office/powerpoint/2010/main" xmlns="" val="40951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xmlns="" id="{829CC783-11FD-42A8-9D26-F86E080FF055}"/>
              </a:ext>
            </a:extLst>
          </p:cNvPr>
          <p:cNvSpPr>
            <a:spLocks noGrp="1"/>
          </p:cNvSpPr>
          <p:nvPr>
            <p:ph type="title"/>
          </p:nvPr>
        </p:nvSpPr>
        <p:spPr>
          <a:xfrm>
            <a:off x="2639616" y="188640"/>
            <a:ext cx="9239250" cy="1143000"/>
          </a:xfrm>
          <a:prstGeom prst="rect">
            <a:avLst/>
          </a:prstGeom>
        </p:spPr>
        <p:txBody>
          <a:bodyPr>
            <a:spAutoFit/>
          </a:bodyPr>
          <a:lstStyle/>
          <a:p>
            <a:r>
              <a:rPr lang="ru-RU" sz="2400" b="1" dirty="0">
                <a:solidFill>
                  <a:srgbClr val="002060"/>
                </a:solidFill>
              </a:rPr>
              <a:t>Заблуждение 3. </a:t>
            </a:r>
            <a:r>
              <a:rPr lang="ru-RU" sz="2000" b="1" dirty="0">
                <a:solidFill>
                  <a:srgbClr val="002060"/>
                </a:solidFill>
              </a:rPr>
              <a:t>Все инфекционные болезни хорошо лечатся</a:t>
            </a:r>
          </a:p>
        </p:txBody>
      </p:sp>
      <p:sp>
        <p:nvSpPr>
          <p:cNvPr id="8" name="TextBox 7">
            <a:extLst>
              <a:ext uri="{FF2B5EF4-FFF2-40B4-BE49-F238E27FC236}">
                <a16:creationId xmlns:a16="http://schemas.microsoft.com/office/drawing/2014/main" xmlns="" id="{250BC77F-94CC-4906-9F58-85FFF52B37FF}"/>
              </a:ext>
            </a:extLst>
          </p:cNvPr>
          <p:cNvSpPr txBox="1"/>
          <p:nvPr/>
        </p:nvSpPr>
        <p:spPr>
          <a:xfrm>
            <a:off x="2693622" y="1077724"/>
            <a:ext cx="8154906" cy="646331"/>
          </a:xfrm>
          <a:prstGeom prst="rect">
            <a:avLst/>
          </a:prstGeom>
          <a:noFill/>
        </p:spPr>
        <p:txBody>
          <a:bodyPr wrap="square" rtlCol="0">
            <a:spAutoFit/>
          </a:bodyPr>
          <a:lstStyle/>
          <a:p>
            <a:r>
              <a:rPr lang="ru-RU" b="1" i="1" dirty="0">
                <a:solidFill>
                  <a:srgbClr val="002060"/>
                </a:solidFill>
                <a:cs typeface="Arial" panose="020B0604020202020204" pitchFamily="34" charset="0"/>
              </a:rPr>
              <a:t>Далеко не для всех инфекционных болезней современная медицина располагает средствами, непосредственно влияющими на возбудителя.</a:t>
            </a:r>
          </a:p>
        </p:txBody>
      </p:sp>
      <p:graphicFrame>
        <p:nvGraphicFramePr>
          <p:cNvPr id="9" name="Таблица 8">
            <a:extLst>
              <a:ext uri="{FF2B5EF4-FFF2-40B4-BE49-F238E27FC236}">
                <a16:creationId xmlns:a16="http://schemas.microsoft.com/office/drawing/2014/main" xmlns="" id="{5877ADA7-EB42-4164-8D93-CF2ACE0B9B4C}"/>
              </a:ext>
            </a:extLst>
          </p:cNvPr>
          <p:cNvGraphicFramePr>
            <a:graphicFrameLocks noGrp="1"/>
          </p:cNvGraphicFramePr>
          <p:nvPr/>
        </p:nvGraphicFramePr>
        <p:xfrm>
          <a:off x="2722531" y="1988840"/>
          <a:ext cx="8748972" cy="4152900"/>
        </p:xfrm>
        <a:graphic>
          <a:graphicData uri="http://schemas.openxmlformats.org/drawingml/2006/table">
            <a:tbl>
              <a:tblPr firstRow="1" bandRow="1">
                <a:tableStyleId>{5C22544A-7EE6-4342-B048-85BDC9FD1C3A}</a:tableStyleId>
              </a:tblPr>
              <a:tblGrid>
                <a:gridCol w="1858062">
                  <a:extLst>
                    <a:ext uri="{9D8B030D-6E8A-4147-A177-3AD203B41FA5}">
                      <a16:colId xmlns:a16="http://schemas.microsoft.com/office/drawing/2014/main" xmlns="" val="3073649499"/>
                    </a:ext>
                  </a:extLst>
                </a:gridCol>
                <a:gridCol w="3073177">
                  <a:extLst>
                    <a:ext uri="{9D8B030D-6E8A-4147-A177-3AD203B41FA5}">
                      <a16:colId xmlns:a16="http://schemas.microsoft.com/office/drawing/2014/main" xmlns="" val="2445735949"/>
                    </a:ext>
                  </a:extLst>
                </a:gridCol>
                <a:gridCol w="3817733">
                  <a:extLst>
                    <a:ext uri="{9D8B030D-6E8A-4147-A177-3AD203B41FA5}">
                      <a16:colId xmlns:a16="http://schemas.microsoft.com/office/drawing/2014/main" xmlns="" val="2543679161"/>
                    </a:ext>
                  </a:extLst>
                </a:gridCol>
              </a:tblGrid>
              <a:tr h="480060">
                <a:tc>
                  <a:txBody>
                    <a:bodyPr/>
                    <a:lstStyle/>
                    <a:p>
                      <a:r>
                        <a:rPr lang="ru-RU" sz="1400" dirty="0">
                          <a:latin typeface="Arial" panose="020B0604020202020204" pitchFamily="34" charset="0"/>
                          <a:cs typeface="Arial" panose="020B0604020202020204" pitchFamily="34" charset="0"/>
                        </a:rPr>
                        <a:t>Инфекционное</a:t>
                      </a:r>
                      <a:r>
                        <a:rPr lang="ru-RU" sz="1400" baseline="0" dirty="0">
                          <a:latin typeface="Arial" panose="020B0604020202020204" pitchFamily="34" charset="0"/>
                          <a:cs typeface="Arial" panose="020B0604020202020204" pitchFamily="34" charset="0"/>
                        </a:rPr>
                        <a:t> </a:t>
                      </a:r>
                    </a:p>
                    <a:p>
                      <a:r>
                        <a:rPr lang="ru-RU" sz="1400" baseline="0" dirty="0">
                          <a:latin typeface="Arial" panose="020B0604020202020204" pitchFamily="34" charset="0"/>
                          <a:cs typeface="Arial" panose="020B0604020202020204" pitchFamily="34" charset="0"/>
                        </a:rPr>
                        <a:t>заболевание</a:t>
                      </a:r>
                      <a:endParaRPr lang="ru-RU" sz="1400" dirty="0">
                        <a:latin typeface="Arial" panose="020B0604020202020204" pitchFamily="34" charset="0"/>
                        <a:cs typeface="Arial" panose="020B0604020202020204" pitchFamily="34" charset="0"/>
                      </a:endParaRPr>
                    </a:p>
                  </a:txBody>
                  <a:tcPr marL="68580" marR="68580" marT="34290" marB="34290"/>
                </a:tc>
                <a:tc>
                  <a:txBody>
                    <a:bodyPr/>
                    <a:lstStyle/>
                    <a:p>
                      <a:r>
                        <a:rPr lang="ru-RU" sz="1400" dirty="0">
                          <a:latin typeface="Arial" panose="020B0604020202020204" pitchFamily="34" charset="0"/>
                          <a:cs typeface="Arial" panose="020B0604020202020204" pitchFamily="34" charset="0"/>
                        </a:rPr>
                        <a:t>Наличие средств, действующих на инфекционный агент </a:t>
                      </a:r>
                    </a:p>
                  </a:txBody>
                  <a:tcPr marL="68580" marR="68580" marT="34290" marB="34290"/>
                </a:tc>
                <a:tc>
                  <a:txBody>
                    <a:bodyPr/>
                    <a:lstStyle/>
                    <a:p>
                      <a:r>
                        <a:rPr lang="ru-RU" sz="1400" dirty="0">
                          <a:latin typeface="Arial" panose="020B0604020202020204" pitchFamily="34" charset="0"/>
                          <a:cs typeface="Arial" panose="020B0604020202020204" pitchFamily="34" charset="0"/>
                        </a:rPr>
                        <a:t>Пояснения </a:t>
                      </a:r>
                    </a:p>
                  </a:txBody>
                  <a:tcPr marL="68580" marR="68580" marT="34290" marB="34290"/>
                </a:tc>
                <a:extLst>
                  <a:ext uri="{0D108BD9-81ED-4DB2-BD59-A6C34878D82A}">
                    <a16:rowId xmlns:a16="http://schemas.microsoft.com/office/drawing/2014/main" xmlns="" val="3085255406"/>
                  </a:ext>
                </a:extLst>
              </a:tr>
              <a:tr h="617220">
                <a:tc>
                  <a:txBody>
                    <a:bodyPr/>
                    <a:lstStyle/>
                    <a:p>
                      <a:r>
                        <a:rPr lang="ru-RU" sz="1400" dirty="0">
                          <a:latin typeface="Arial" panose="020B0604020202020204" pitchFamily="34" charset="0"/>
                          <a:cs typeface="Arial" panose="020B0604020202020204" pitchFamily="34" charset="0"/>
                        </a:rPr>
                        <a:t>столбняк</a:t>
                      </a:r>
                    </a:p>
                  </a:txBody>
                  <a:tcPr marL="68580" marR="68580" marT="34290" marB="34290"/>
                </a:tc>
                <a:tc>
                  <a:txBody>
                    <a:bodyPr/>
                    <a:lstStyle/>
                    <a:p>
                      <a:r>
                        <a:rPr lang="ru-RU" sz="1200" dirty="0">
                          <a:latin typeface="Arial" panose="020B0604020202020204" pitchFamily="34" charset="0"/>
                          <a:cs typeface="Arial" panose="020B0604020202020204" pitchFamily="34" charset="0"/>
                        </a:rPr>
                        <a:t>Антибиотики</a:t>
                      </a:r>
                      <a:r>
                        <a:rPr lang="ru-RU" sz="1200" baseline="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действуют на возбудитель, но развитие заболевания связано с токсином</a:t>
                      </a:r>
                    </a:p>
                  </a:txBody>
                  <a:tcPr marL="68580" marR="68580" marT="34290" marB="34290"/>
                </a:tc>
                <a:tc>
                  <a:txBody>
                    <a:bodyPr/>
                    <a:lstStyle/>
                    <a:p>
                      <a:r>
                        <a:rPr lang="ru-RU" sz="1400" dirty="0">
                          <a:latin typeface="Arial" panose="020B0604020202020204" pitchFamily="34" charset="0"/>
                          <a:cs typeface="Arial" panose="020B0604020202020204" pitchFamily="34" charset="0"/>
                        </a:rPr>
                        <a:t>Используется противостолбнячная лошадиная сыворотка</a:t>
                      </a:r>
                    </a:p>
                  </a:txBody>
                  <a:tcPr marL="68580" marR="68580" marT="34290" marB="34290"/>
                </a:tc>
                <a:extLst>
                  <a:ext uri="{0D108BD9-81ED-4DB2-BD59-A6C34878D82A}">
                    <a16:rowId xmlns:a16="http://schemas.microsoft.com/office/drawing/2014/main" xmlns="" val="4167370493"/>
                  </a:ext>
                </a:extLst>
              </a:tr>
              <a:tr h="480060">
                <a:tc>
                  <a:txBody>
                    <a:bodyPr/>
                    <a:lstStyle/>
                    <a:p>
                      <a:r>
                        <a:rPr lang="ru-RU" sz="1400" dirty="0">
                          <a:latin typeface="Arial" panose="020B0604020202020204" pitchFamily="34" charset="0"/>
                          <a:cs typeface="Arial" panose="020B0604020202020204" pitchFamily="34" charset="0"/>
                        </a:rPr>
                        <a:t>Туберкулез </a:t>
                      </a:r>
                    </a:p>
                  </a:txBody>
                  <a:tcPr marL="68580" marR="68580" marT="34290" marB="34290"/>
                </a:tc>
                <a:tc>
                  <a:txBody>
                    <a:bodyPr/>
                    <a:lstStyle/>
                    <a:p>
                      <a:r>
                        <a:rPr lang="ru-RU" sz="1400" dirty="0">
                          <a:latin typeface="Arial" panose="020B0604020202020204" pitchFamily="34" charset="0"/>
                          <a:cs typeface="Arial" panose="020B0604020202020204" pitchFamily="34" charset="0"/>
                        </a:rPr>
                        <a:t>Есть </a:t>
                      </a:r>
                    </a:p>
                  </a:txBody>
                  <a:tcPr marL="68580" marR="68580" marT="34290" marB="34290"/>
                </a:tc>
                <a:tc>
                  <a:txBody>
                    <a:bodyPr/>
                    <a:lstStyle/>
                    <a:p>
                      <a:r>
                        <a:rPr lang="ru-RU" sz="1400" dirty="0">
                          <a:latin typeface="Arial" panose="020B0604020202020204" pitchFamily="34" charset="0"/>
                          <a:cs typeface="Arial" panose="020B0604020202020204" pitchFamily="34" charset="0"/>
                        </a:rPr>
                        <a:t>Более 20% микобактерий имеют устойчивость к</a:t>
                      </a:r>
                      <a:r>
                        <a:rPr lang="ru-RU" sz="1400" baseline="0" dirty="0">
                          <a:latin typeface="Arial" panose="020B0604020202020204" pitchFamily="34" charset="0"/>
                          <a:cs typeface="Arial" panose="020B0604020202020204" pitchFamily="34" charset="0"/>
                        </a:rPr>
                        <a:t> препаратам</a:t>
                      </a:r>
                      <a:endParaRPr lang="ru-RU"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xmlns="" val="4038629084"/>
                  </a:ext>
                </a:extLst>
              </a:tr>
              <a:tr h="480060">
                <a:tc>
                  <a:txBody>
                    <a:bodyPr/>
                    <a:lstStyle/>
                    <a:p>
                      <a:r>
                        <a:rPr lang="ru-RU" sz="1400" dirty="0">
                          <a:latin typeface="Arial" panose="020B0604020202020204" pitchFamily="34" charset="0"/>
                          <a:cs typeface="Arial" panose="020B0604020202020204" pitchFamily="34" charset="0"/>
                        </a:rPr>
                        <a:t>Клещевой энцефалит</a:t>
                      </a:r>
                    </a:p>
                  </a:txBody>
                  <a:tcPr marL="68580" marR="68580" marT="34290" marB="34290"/>
                </a:tc>
                <a:tc>
                  <a:txBody>
                    <a:bodyPr/>
                    <a:lstStyle/>
                    <a:p>
                      <a:r>
                        <a:rPr lang="ru-RU" sz="1400" dirty="0">
                          <a:latin typeface="Arial" panose="020B0604020202020204" pitchFamily="34" charset="0"/>
                          <a:cs typeface="Arial" panose="020B0604020202020204" pitchFamily="34" charset="0"/>
                        </a:rPr>
                        <a:t>Нет </a:t>
                      </a:r>
                    </a:p>
                  </a:txBody>
                  <a:tcPr marL="68580" marR="68580" marT="34290" marB="34290"/>
                </a:tc>
                <a:tc>
                  <a:txBody>
                    <a:bodyPr/>
                    <a:lstStyle/>
                    <a:p>
                      <a:r>
                        <a:rPr lang="ru-RU" sz="1400" dirty="0">
                          <a:latin typeface="Arial" panose="020B0604020202020204" pitchFamily="34" charset="0"/>
                          <a:cs typeface="Arial" panose="020B0604020202020204" pitchFamily="34" charset="0"/>
                        </a:rPr>
                        <a:t>Лечение симптоматическое</a:t>
                      </a:r>
                    </a:p>
                  </a:txBody>
                  <a:tcPr marL="68580" marR="68580" marT="34290" marB="34290"/>
                </a:tc>
                <a:extLst>
                  <a:ext uri="{0D108BD9-81ED-4DB2-BD59-A6C34878D82A}">
                    <a16:rowId xmlns:a16="http://schemas.microsoft.com/office/drawing/2014/main" xmlns="" val="1984670791"/>
                  </a:ext>
                </a:extLst>
              </a:tr>
              <a:tr h="480060">
                <a:tc>
                  <a:txBody>
                    <a:bodyPr/>
                    <a:lstStyle/>
                    <a:p>
                      <a:r>
                        <a:rPr lang="ru-RU" sz="1400" dirty="0" err="1">
                          <a:latin typeface="Arial" panose="020B0604020202020204" pitchFamily="34" charset="0"/>
                          <a:cs typeface="Arial" panose="020B0604020202020204" pitchFamily="34" charset="0"/>
                        </a:rPr>
                        <a:t>Ротавирусная</a:t>
                      </a:r>
                      <a:r>
                        <a:rPr lang="ru-RU" sz="1400" dirty="0">
                          <a:latin typeface="Arial" panose="020B0604020202020204" pitchFamily="34" charset="0"/>
                          <a:cs typeface="Arial" panose="020B0604020202020204" pitchFamily="34" charset="0"/>
                        </a:rPr>
                        <a:t> инфекция</a:t>
                      </a:r>
                    </a:p>
                  </a:txBody>
                  <a:tcPr marL="68580" marR="68580" marT="34290" marB="34290"/>
                </a:tc>
                <a:tc>
                  <a:txBody>
                    <a:bodyPr/>
                    <a:lstStyle/>
                    <a:p>
                      <a:r>
                        <a:rPr lang="ru-RU" sz="1400" dirty="0">
                          <a:latin typeface="Arial" panose="020B0604020202020204" pitchFamily="34" charset="0"/>
                          <a:cs typeface="Arial" panose="020B0604020202020204" pitchFamily="34" charset="0"/>
                        </a:rPr>
                        <a:t>Нет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Arial" panose="020B0604020202020204" pitchFamily="34" charset="0"/>
                          <a:cs typeface="Arial" panose="020B0604020202020204" pitchFamily="34" charset="0"/>
                        </a:rPr>
                        <a:t>Оральная </a:t>
                      </a:r>
                      <a:r>
                        <a:rPr lang="ru-RU" sz="1400" dirty="0" err="1">
                          <a:latin typeface="Arial" panose="020B0604020202020204" pitchFamily="34" charset="0"/>
                          <a:cs typeface="Arial" panose="020B0604020202020204" pitchFamily="34" charset="0"/>
                        </a:rPr>
                        <a:t>регидратация</a:t>
                      </a:r>
                      <a:r>
                        <a:rPr lang="ru-RU" sz="1400" dirty="0">
                          <a:latin typeface="Arial" panose="020B0604020202020204" pitchFamily="34" charset="0"/>
                          <a:cs typeface="Arial" panose="020B0604020202020204" pitchFamily="34" charset="0"/>
                        </a:rPr>
                        <a:t>,</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симптоматическое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400" baseline="0" dirty="0">
                          <a:latin typeface="Arial" panose="020B0604020202020204" pitchFamily="34" charset="0"/>
                          <a:cs typeface="Arial" panose="020B0604020202020204" pitchFamily="34" charset="0"/>
                        </a:rPr>
                        <a:t> </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лечение</a:t>
                      </a:r>
                      <a:endParaRPr lang="ru-RU"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xmlns="" val="3018294037"/>
                  </a:ext>
                </a:extLst>
              </a:tr>
              <a:tr h="480060">
                <a:tc>
                  <a:txBody>
                    <a:bodyPr/>
                    <a:lstStyle/>
                    <a:p>
                      <a:r>
                        <a:rPr lang="ru-RU" sz="1400" dirty="0">
                          <a:latin typeface="Arial" panose="020B0604020202020204" pitchFamily="34" charset="0"/>
                          <a:cs typeface="Arial" panose="020B0604020202020204" pitchFamily="34" charset="0"/>
                        </a:rPr>
                        <a:t>Коклюш </a:t>
                      </a:r>
                    </a:p>
                  </a:txBody>
                  <a:tcPr marL="68580" marR="68580" marT="34290" marB="34290"/>
                </a:tc>
                <a:tc>
                  <a:txBody>
                    <a:bodyPr/>
                    <a:lstStyle/>
                    <a:p>
                      <a:r>
                        <a:rPr lang="ru-RU" sz="1400" dirty="0">
                          <a:latin typeface="Arial" panose="020B0604020202020204" pitchFamily="34" charset="0"/>
                          <a:cs typeface="Arial" panose="020B0604020202020204" pitchFamily="34" charset="0"/>
                        </a:rPr>
                        <a:t>Есть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Arial" panose="020B0604020202020204" pitchFamily="34" charset="0"/>
                          <a:cs typeface="Arial" panose="020B0604020202020204" pitchFamily="34" charset="0"/>
                        </a:rPr>
                        <a:t>Эффект на</a:t>
                      </a:r>
                      <a:r>
                        <a:rPr lang="ru-RU" sz="1400" baseline="0" dirty="0">
                          <a:latin typeface="Arial" panose="020B0604020202020204" pitchFamily="34" charset="0"/>
                          <a:cs typeface="Arial" panose="020B0604020202020204" pitchFamily="34" charset="0"/>
                        </a:rPr>
                        <a:t> ранних стадиях заболевания. В спазматический период не эффективны.</a:t>
                      </a:r>
                      <a:endParaRPr lang="ru-RU"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xmlns="" val="1282631836"/>
                  </a:ext>
                </a:extLst>
              </a:tr>
              <a:tr h="278130">
                <a:tc>
                  <a:txBody>
                    <a:bodyPr/>
                    <a:lstStyle/>
                    <a:p>
                      <a:r>
                        <a:rPr lang="ru-RU" sz="1400" dirty="0">
                          <a:latin typeface="Arial" panose="020B0604020202020204" pitchFamily="34" charset="0"/>
                          <a:cs typeface="Arial" panose="020B0604020202020204" pitchFamily="34" charset="0"/>
                        </a:rPr>
                        <a:t>Полиомиелит </a:t>
                      </a:r>
                    </a:p>
                  </a:txBody>
                  <a:tcPr marL="68580" marR="68580" marT="34290" marB="34290"/>
                </a:tc>
                <a:tc>
                  <a:txBody>
                    <a:bodyPr/>
                    <a:lstStyle/>
                    <a:p>
                      <a:r>
                        <a:rPr lang="ru-RU" sz="1400" dirty="0">
                          <a:latin typeface="Arial" panose="020B0604020202020204" pitchFamily="34" charset="0"/>
                          <a:cs typeface="Arial" panose="020B0604020202020204" pitchFamily="34" charset="0"/>
                        </a:rPr>
                        <a:t>Нет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Лечение симптоматическое</a:t>
                      </a:r>
                    </a:p>
                  </a:txBody>
                  <a:tcPr marL="68580" marR="68580" marT="34290" marB="34290"/>
                </a:tc>
                <a:extLst>
                  <a:ext uri="{0D108BD9-81ED-4DB2-BD59-A6C34878D82A}">
                    <a16:rowId xmlns:a16="http://schemas.microsoft.com/office/drawing/2014/main" xmlns="" val="2682204497"/>
                  </a:ext>
                </a:extLst>
              </a:tr>
              <a:tr h="278130">
                <a:tc>
                  <a:txBody>
                    <a:bodyPr/>
                    <a:lstStyle/>
                    <a:p>
                      <a:r>
                        <a:rPr lang="ru-RU" sz="1400" dirty="0">
                          <a:latin typeface="Arial" panose="020B0604020202020204" pitchFamily="34" charset="0"/>
                          <a:cs typeface="Arial" panose="020B0604020202020204" pitchFamily="34" charset="0"/>
                        </a:rPr>
                        <a:t>Гепатит А</a:t>
                      </a:r>
                    </a:p>
                  </a:txBody>
                  <a:tcPr marL="68580" marR="68580" marT="34290" marB="34290"/>
                </a:tc>
                <a:tc>
                  <a:txBody>
                    <a:bodyPr/>
                    <a:lstStyle/>
                    <a:p>
                      <a:r>
                        <a:rPr lang="ru-RU" sz="1400" dirty="0">
                          <a:latin typeface="Arial" panose="020B0604020202020204" pitchFamily="34" charset="0"/>
                          <a:cs typeface="Arial" panose="020B0604020202020204" pitchFamily="34" charset="0"/>
                        </a:rPr>
                        <a:t>Нет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Лечение симптоматическое</a:t>
                      </a:r>
                    </a:p>
                  </a:txBody>
                  <a:tcPr marL="68580" marR="68580" marT="34290" marB="34290"/>
                </a:tc>
                <a:extLst>
                  <a:ext uri="{0D108BD9-81ED-4DB2-BD59-A6C34878D82A}">
                    <a16:rowId xmlns:a16="http://schemas.microsoft.com/office/drawing/2014/main" xmlns="" val="2837647387"/>
                  </a:ext>
                </a:extLst>
              </a:tr>
              <a:tr h="480060">
                <a:tc>
                  <a:txBody>
                    <a:bodyPr/>
                    <a:lstStyle/>
                    <a:p>
                      <a:r>
                        <a:rPr lang="ru-RU" sz="1400" dirty="0">
                          <a:latin typeface="Arial" panose="020B0604020202020204" pitchFamily="34" charset="0"/>
                          <a:cs typeface="Arial" panose="020B0604020202020204" pitchFamily="34" charset="0"/>
                        </a:rPr>
                        <a:t>Гепатит В</a:t>
                      </a:r>
                    </a:p>
                  </a:txBody>
                  <a:tcPr marL="68580" marR="68580" marT="34290" marB="34290"/>
                </a:tc>
                <a:tc>
                  <a:txBody>
                    <a:bodyPr/>
                    <a:lstStyle/>
                    <a:p>
                      <a:r>
                        <a:rPr lang="ru-RU" sz="1400" dirty="0">
                          <a:latin typeface="Arial" panose="020B0604020202020204" pitchFamily="34" charset="0"/>
                          <a:cs typeface="Arial" panose="020B0604020202020204" pitchFamily="34" charset="0"/>
                        </a:rPr>
                        <a:t>Только для лечения хронических форм у взрослых</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Дорогое, с побочным действием ,не используется у детей</a:t>
                      </a:r>
                    </a:p>
                  </a:txBody>
                  <a:tcPr marL="68580" marR="68580" marT="34290" marB="34290"/>
                </a:tc>
                <a:extLst>
                  <a:ext uri="{0D108BD9-81ED-4DB2-BD59-A6C34878D82A}">
                    <a16:rowId xmlns:a16="http://schemas.microsoft.com/office/drawing/2014/main" xmlns="" val="1021355262"/>
                  </a:ext>
                </a:extLst>
              </a:tr>
            </a:tbl>
          </a:graphicData>
        </a:graphic>
      </p:graphicFrame>
    </p:spTree>
    <p:extLst>
      <p:ext uri="{BB962C8B-B14F-4D97-AF65-F5344CB8AC3E}">
        <p14:creationId xmlns:p14="http://schemas.microsoft.com/office/powerpoint/2010/main" xmlns="" val="251308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BB833B-DB55-41A3-A9EC-EAD78F997B63}"/>
              </a:ext>
            </a:extLst>
          </p:cNvPr>
          <p:cNvSpPr>
            <a:spLocks noGrp="1"/>
          </p:cNvSpPr>
          <p:nvPr>
            <p:ph type="title"/>
          </p:nvPr>
        </p:nvSpPr>
        <p:spPr>
          <a:xfrm>
            <a:off x="2822692" y="82727"/>
            <a:ext cx="9239315" cy="1143000"/>
          </a:xfrm>
        </p:spPr>
        <p:txBody>
          <a:bodyPr>
            <a:normAutofit/>
          </a:bodyPr>
          <a:lstStyle/>
          <a:p>
            <a:r>
              <a:rPr lang="ru-RU" sz="4000" dirty="0">
                <a:solidFill>
                  <a:srgbClr val="002060"/>
                </a:solidFill>
              </a:rPr>
              <a:t> Вакцинация – это </a:t>
            </a:r>
          </a:p>
        </p:txBody>
      </p:sp>
      <p:sp>
        <p:nvSpPr>
          <p:cNvPr id="3" name="Объект 2">
            <a:extLst>
              <a:ext uri="{FF2B5EF4-FFF2-40B4-BE49-F238E27FC236}">
                <a16:creationId xmlns:a16="http://schemas.microsoft.com/office/drawing/2014/main" xmlns="" id="{B82B92FA-198F-42FB-BC6F-037B680105F1}"/>
              </a:ext>
            </a:extLst>
          </p:cNvPr>
          <p:cNvSpPr>
            <a:spLocks noGrp="1"/>
          </p:cNvSpPr>
          <p:nvPr>
            <p:ph idx="1"/>
          </p:nvPr>
        </p:nvSpPr>
        <p:spPr>
          <a:xfrm>
            <a:off x="2351584" y="1487976"/>
            <a:ext cx="9035427" cy="1441334"/>
          </a:xfrm>
        </p:spPr>
        <p:txBody>
          <a:bodyPr>
            <a:normAutofit/>
          </a:bodyPr>
          <a:lstStyle/>
          <a:p>
            <a:pPr marL="0" indent="0">
              <a:buNone/>
            </a:pPr>
            <a:r>
              <a:rPr lang="ru-RU" sz="2800" dirty="0">
                <a:solidFill>
                  <a:srgbClr val="002060"/>
                </a:solidFill>
              </a:rPr>
              <a:t>Введение в организм человека убитых или ослабленных возбудителей болезни, их фрагментов для формирования иммунитета к инфекционным заболеваниям</a:t>
            </a:r>
          </a:p>
          <a:p>
            <a:pPr marL="0" indent="0">
              <a:buNone/>
            </a:pPr>
            <a:endParaRPr lang="ru-RU" sz="2800" dirty="0">
              <a:solidFill>
                <a:srgbClr val="002060"/>
              </a:solidFill>
            </a:endParaRPr>
          </a:p>
          <a:p>
            <a:pPr marL="0" indent="0">
              <a:buNone/>
            </a:pPr>
            <a:endParaRPr lang="ru-RU" sz="2800" dirty="0">
              <a:solidFill>
                <a:srgbClr val="002060"/>
              </a:solidFill>
            </a:endParaRPr>
          </a:p>
        </p:txBody>
      </p:sp>
      <p:grpSp>
        <p:nvGrpSpPr>
          <p:cNvPr id="5" name="Группа 4">
            <a:extLst>
              <a:ext uri="{FF2B5EF4-FFF2-40B4-BE49-F238E27FC236}">
                <a16:creationId xmlns:a16="http://schemas.microsoft.com/office/drawing/2014/main" xmlns="" id="{3E8BE7B4-D0E4-4913-A45E-8723B46C6A59}"/>
              </a:ext>
            </a:extLst>
          </p:cNvPr>
          <p:cNvGrpSpPr/>
          <p:nvPr/>
        </p:nvGrpSpPr>
        <p:grpSpPr>
          <a:xfrm>
            <a:off x="263352" y="3412976"/>
            <a:ext cx="3550603" cy="3069034"/>
            <a:chOff x="479522" y="1080046"/>
            <a:chExt cx="3071081" cy="3094272"/>
          </a:xfrm>
          <a:effectLst>
            <a:glow rad="152400">
              <a:schemeClr val="accent1">
                <a:alpha val="40000"/>
              </a:schemeClr>
            </a:glow>
          </a:effectLst>
        </p:grpSpPr>
        <p:pic>
          <p:nvPicPr>
            <p:cNvPr id="6" name="Рисунок 5">
              <a:extLst>
                <a:ext uri="{FF2B5EF4-FFF2-40B4-BE49-F238E27FC236}">
                  <a16:creationId xmlns:a16="http://schemas.microsoft.com/office/drawing/2014/main" xmlns="" id="{58FD7777-064D-427F-861B-3A89F0B9A152}"/>
                </a:ext>
              </a:extLst>
            </p:cNvPr>
            <p:cNvPicPr>
              <a:picLocks noChangeAspect="1"/>
            </p:cNvPicPr>
            <p:nvPr/>
          </p:nvPicPr>
          <p:blipFill>
            <a:blip r:embed="rId3"/>
            <a:stretch>
              <a:fillRect/>
            </a:stretch>
          </p:blipFill>
          <p:spPr>
            <a:xfrm>
              <a:off x="479522" y="1080046"/>
              <a:ext cx="3071081" cy="3094272"/>
            </a:xfrm>
            <a:prstGeom prst="rect">
              <a:avLst/>
            </a:prstGeom>
          </p:spPr>
        </p:pic>
        <p:sp>
          <p:nvSpPr>
            <p:cNvPr id="7" name="Прямоугольник 6">
              <a:extLst>
                <a:ext uri="{FF2B5EF4-FFF2-40B4-BE49-F238E27FC236}">
                  <a16:creationId xmlns:a16="http://schemas.microsoft.com/office/drawing/2014/main" xmlns="" id="{74C6FAB3-9E0C-420F-B84C-3D34BAE9C5CA}"/>
                </a:ext>
              </a:extLst>
            </p:cNvPr>
            <p:cNvSpPr/>
            <p:nvPr/>
          </p:nvSpPr>
          <p:spPr>
            <a:xfrm>
              <a:off x="2380519" y="3001102"/>
              <a:ext cx="1131272" cy="369332"/>
            </a:xfrm>
            <a:prstGeom prst="rect">
              <a:avLst/>
            </a:prstGeom>
          </p:spPr>
          <p:txBody>
            <a:bodyPr wrap="none">
              <a:spAutoFit/>
            </a:bodyPr>
            <a:lstStyle/>
            <a:p>
              <a:r>
                <a:rPr lang="ru-RU" b="1" dirty="0">
                  <a:solidFill>
                    <a:srgbClr val="C00000"/>
                  </a:solidFill>
                  <a:latin typeface="Arial" panose="020B0604020202020204" pitchFamily="34" charset="0"/>
                  <a:cs typeface="Arial" panose="020B0604020202020204" pitchFamily="34" charset="0"/>
                </a:rPr>
                <a:t>болезнь</a:t>
              </a:r>
            </a:p>
          </p:txBody>
        </p:sp>
        <p:sp>
          <p:nvSpPr>
            <p:cNvPr id="8" name="Прямоугольник 7">
              <a:extLst>
                <a:ext uri="{FF2B5EF4-FFF2-40B4-BE49-F238E27FC236}">
                  <a16:creationId xmlns:a16="http://schemas.microsoft.com/office/drawing/2014/main" xmlns="" id="{6BF51469-E86B-4EB9-AE14-8B9CF04E6133}"/>
                </a:ext>
              </a:extLst>
            </p:cNvPr>
            <p:cNvSpPr/>
            <p:nvPr/>
          </p:nvSpPr>
          <p:spPr>
            <a:xfrm>
              <a:off x="479522" y="3001102"/>
              <a:ext cx="1540999" cy="369332"/>
            </a:xfrm>
            <a:prstGeom prst="rect">
              <a:avLst/>
            </a:prstGeom>
          </p:spPr>
          <p:txBody>
            <a:bodyPr wrap="none">
              <a:spAutoFit/>
            </a:bodyPr>
            <a:lstStyle/>
            <a:p>
              <a:r>
                <a:rPr lang="ru-RU" b="1" dirty="0">
                  <a:solidFill>
                    <a:srgbClr val="C00000"/>
                  </a:solidFill>
                  <a:latin typeface="Arial" panose="020B0604020202020204" pitchFamily="34" charset="0"/>
                  <a:cs typeface="Arial" panose="020B0604020202020204" pitchFamily="34" charset="0"/>
                </a:rPr>
                <a:t>вакцинация</a:t>
              </a:r>
            </a:p>
          </p:txBody>
        </p:sp>
      </p:grpSp>
      <p:sp>
        <p:nvSpPr>
          <p:cNvPr id="9" name="Прямоугольник 8">
            <a:extLst>
              <a:ext uri="{FF2B5EF4-FFF2-40B4-BE49-F238E27FC236}">
                <a16:creationId xmlns:a16="http://schemas.microsoft.com/office/drawing/2014/main" xmlns="" id="{1C97676C-4C4F-4559-B90B-CCE0771A21F7}"/>
              </a:ext>
            </a:extLst>
          </p:cNvPr>
          <p:cNvSpPr/>
          <p:nvPr/>
        </p:nvSpPr>
        <p:spPr>
          <a:xfrm>
            <a:off x="4007768" y="3634394"/>
            <a:ext cx="6498024" cy="2677656"/>
          </a:xfrm>
          <a:prstGeom prst="rect">
            <a:avLst/>
          </a:prstGeom>
        </p:spPr>
        <p:txBody>
          <a:bodyPr wrap="square">
            <a:spAutoFit/>
          </a:bodyPr>
          <a:lstStyle/>
          <a:p>
            <a:pPr algn="just"/>
            <a:r>
              <a:rPr lang="ru-RU" sz="2400" dirty="0">
                <a:solidFill>
                  <a:srgbClr val="002060"/>
                </a:solidFill>
              </a:rPr>
              <a:t>Цель вакцинации – предотвратить развитие инфекционного заболевания или ослабить его проявления</a:t>
            </a:r>
          </a:p>
          <a:p>
            <a:endParaRPr lang="ru-RU" sz="2400" dirty="0">
              <a:solidFill>
                <a:srgbClr val="002060"/>
              </a:solidFill>
            </a:endParaRPr>
          </a:p>
          <a:p>
            <a:pPr>
              <a:buNone/>
            </a:pPr>
            <a:r>
              <a:rPr lang="ru-RU" sz="2400" dirty="0">
                <a:solidFill>
                  <a:srgbClr val="002060"/>
                </a:solidFill>
              </a:rPr>
              <a:t>    За последний век продолжительность жизни увеличилась   на 30 лет, в том числе и благодаря вакцинации </a:t>
            </a:r>
          </a:p>
        </p:txBody>
      </p:sp>
    </p:spTree>
    <p:extLst>
      <p:ext uri="{BB962C8B-B14F-4D97-AF65-F5344CB8AC3E}">
        <p14:creationId xmlns:p14="http://schemas.microsoft.com/office/powerpoint/2010/main" xmlns="" val="1041434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xmlns="" id="{829CC783-11FD-42A8-9D26-F86E080FF055}"/>
              </a:ext>
            </a:extLst>
          </p:cNvPr>
          <p:cNvSpPr>
            <a:spLocks noGrp="1"/>
          </p:cNvSpPr>
          <p:nvPr>
            <p:ph type="title"/>
          </p:nvPr>
        </p:nvSpPr>
        <p:spPr>
          <a:xfrm>
            <a:off x="2783632" y="188640"/>
            <a:ext cx="8064896" cy="1077218"/>
          </a:xfrm>
          <a:prstGeom prst="rect">
            <a:avLst/>
          </a:prstGeom>
        </p:spPr>
        <p:txBody>
          <a:bodyPr wrap="square">
            <a:spAutoFit/>
          </a:bodyPr>
          <a:lstStyle/>
          <a:p>
            <a:r>
              <a:rPr lang="ru-RU" sz="2400" dirty="0">
                <a:solidFill>
                  <a:srgbClr val="002060"/>
                </a:solidFill>
              </a:rPr>
              <a:t>Заблуждение 4 </a:t>
            </a:r>
            <a:br>
              <a:rPr lang="ru-RU" sz="2400" dirty="0">
                <a:solidFill>
                  <a:srgbClr val="002060"/>
                </a:solidFill>
              </a:rPr>
            </a:br>
            <a:r>
              <a:rPr lang="ru-RU" sz="2000" dirty="0">
                <a:solidFill>
                  <a:srgbClr val="002060"/>
                </a:solidFill>
              </a:rPr>
              <a:t>Вакцинопрофилактика-вмешательство в естественный отбор. Это ведет к вырождению человеческой расы</a:t>
            </a:r>
          </a:p>
        </p:txBody>
      </p:sp>
      <p:sp>
        <p:nvSpPr>
          <p:cNvPr id="5" name="TextBox 4">
            <a:extLst>
              <a:ext uri="{FF2B5EF4-FFF2-40B4-BE49-F238E27FC236}">
                <a16:creationId xmlns:a16="http://schemas.microsoft.com/office/drawing/2014/main" xmlns="" id="{DC006A14-E247-4A67-B655-A8EC14899DCA}"/>
              </a:ext>
            </a:extLst>
          </p:cNvPr>
          <p:cNvSpPr txBox="1"/>
          <p:nvPr/>
        </p:nvSpPr>
        <p:spPr>
          <a:xfrm>
            <a:off x="2692044" y="1400094"/>
            <a:ext cx="7653505" cy="415498"/>
          </a:xfrm>
          <a:prstGeom prst="rect">
            <a:avLst/>
          </a:prstGeom>
          <a:noFill/>
        </p:spPr>
        <p:txBody>
          <a:bodyPr wrap="none" rtlCol="0">
            <a:spAutoFit/>
          </a:bodyPr>
          <a:lstStyle/>
          <a:p>
            <a:r>
              <a:rPr lang="ru-RU" sz="2100" b="1" i="1" dirty="0">
                <a:solidFill>
                  <a:schemeClr val="tx2">
                    <a:lumMod val="50000"/>
                  </a:schemeClr>
                </a:solidFill>
                <a:cs typeface="Arial" panose="020B0604020202020204" pitchFamily="34" charset="0"/>
              </a:rPr>
              <a:t>Вся медицина – это вмешательство в естественный отбор.</a:t>
            </a:r>
          </a:p>
        </p:txBody>
      </p:sp>
      <p:pic>
        <p:nvPicPr>
          <p:cNvPr id="7" name="Рисунок 6">
            <a:extLst>
              <a:ext uri="{FF2B5EF4-FFF2-40B4-BE49-F238E27FC236}">
                <a16:creationId xmlns:a16="http://schemas.microsoft.com/office/drawing/2014/main" xmlns="" id="{92C1A694-EB89-48B0-A0DB-EF3E5DE94875}"/>
              </a:ext>
            </a:extLst>
          </p:cNvPr>
          <p:cNvPicPr>
            <a:picLocks noChangeAspect="1"/>
          </p:cNvPicPr>
          <p:nvPr/>
        </p:nvPicPr>
        <p:blipFill>
          <a:blip r:embed="rId3"/>
          <a:stretch>
            <a:fillRect/>
          </a:stretch>
        </p:blipFill>
        <p:spPr>
          <a:xfrm>
            <a:off x="2694473" y="2091589"/>
            <a:ext cx="2878355" cy="2105311"/>
          </a:xfrm>
          <a:prstGeom prst="rect">
            <a:avLst/>
          </a:prstGeom>
        </p:spPr>
      </p:pic>
      <p:grpSp>
        <p:nvGrpSpPr>
          <p:cNvPr id="10" name="Группа 9">
            <a:extLst>
              <a:ext uri="{FF2B5EF4-FFF2-40B4-BE49-F238E27FC236}">
                <a16:creationId xmlns:a16="http://schemas.microsoft.com/office/drawing/2014/main" xmlns="" id="{2FB30269-F123-4A14-B4F3-6C97A13BE404}"/>
              </a:ext>
            </a:extLst>
          </p:cNvPr>
          <p:cNvGrpSpPr/>
          <p:nvPr/>
        </p:nvGrpSpPr>
        <p:grpSpPr>
          <a:xfrm>
            <a:off x="6159529" y="2487497"/>
            <a:ext cx="4895468" cy="1987116"/>
            <a:chOff x="5303912" y="3933056"/>
            <a:chExt cx="6527291" cy="2649488"/>
          </a:xfrm>
        </p:grpSpPr>
        <p:pic>
          <p:nvPicPr>
            <p:cNvPr id="11" name="Рисунок 10">
              <a:extLst>
                <a:ext uri="{FF2B5EF4-FFF2-40B4-BE49-F238E27FC236}">
                  <a16:creationId xmlns:a16="http://schemas.microsoft.com/office/drawing/2014/main" xmlns="" id="{915DC85E-608A-4582-BCEB-88513096AD17}"/>
                </a:ext>
              </a:extLst>
            </p:cNvPr>
            <p:cNvPicPr>
              <a:picLocks noChangeAspect="1"/>
            </p:cNvPicPr>
            <p:nvPr/>
          </p:nvPicPr>
          <p:blipFill>
            <a:blip r:embed="rId4" cstate="print"/>
            <a:stretch>
              <a:fillRect/>
            </a:stretch>
          </p:blipFill>
          <p:spPr>
            <a:xfrm>
              <a:off x="5303912" y="3933056"/>
              <a:ext cx="3280812" cy="2649488"/>
            </a:xfrm>
            <a:prstGeom prst="rect">
              <a:avLst/>
            </a:prstGeom>
          </p:spPr>
        </p:pic>
        <p:pic>
          <p:nvPicPr>
            <p:cNvPr id="12" name="Рисунок 11">
              <a:extLst>
                <a:ext uri="{FF2B5EF4-FFF2-40B4-BE49-F238E27FC236}">
                  <a16:creationId xmlns:a16="http://schemas.microsoft.com/office/drawing/2014/main" xmlns="" id="{71E5E9BC-4DD3-43A2-9525-37FC7F154C39}"/>
                </a:ext>
              </a:extLst>
            </p:cNvPr>
            <p:cNvPicPr>
              <a:picLocks noChangeAspect="1"/>
            </p:cNvPicPr>
            <p:nvPr/>
          </p:nvPicPr>
          <p:blipFill>
            <a:blip r:embed="rId5" cstate="print"/>
            <a:stretch>
              <a:fillRect/>
            </a:stretch>
          </p:blipFill>
          <p:spPr>
            <a:xfrm flipH="1">
              <a:off x="8256240" y="4164880"/>
              <a:ext cx="3574963" cy="2384500"/>
            </a:xfrm>
            <a:prstGeom prst="rect">
              <a:avLst/>
            </a:prstGeom>
          </p:spPr>
        </p:pic>
      </p:grpSp>
      <p:sp>
        <p:nvSpPr>
          <p:cNvPr id="13" name="TextBox 12">
            <a:extLst>
              <a:ext uri="{FF2B5EF4-FFF2-40B4-BE49-F238E27FC236}">
                <a16:creationId xmlns:a16="http://schemas.microsoft.com/office/drawing/2014/main" xmlns="" id="{DAD975BF-39A8-401F-8A41-209541799B15}"/>
              </a:ext>
            </a:extLst>
          </p:cNvPr>
          <p:cNvSpPr txBox="1"/>
          <p:nvPr/>
        </p:nvSpPr>
        <p:spPr>
          <a:xfrm>
            <a:off x="2711624" y="4404281"/>
            <a:ext cx="3208058" cy="369332"/>
          </a:xfrm>
          <a:prstGeom prst="rect">
            <a:avLst/>
          </a:prstGeom>
          <a:noFill/>
        </p:spPr>
        <p:txBody>
          <a:bodyPr wrap="none" rtlCol="0">
            <a:spAutoFit/>
          </a:bodyPr>
          <a:lstStyle/>
          <a:p>
            <a:r>
              <a:rPr lang="ru-RU" b="1" dirty="0">
                <a:solidFill>
                  <a:schemeClr val="tx2">
                    <a:lumMod val="50000"/>
                  </a:schemeClr>
                </a:solidFill>
                <a:cs typeface="Arial" panose="020B0604020202020204" pitchFamily="34" charset="0"/>
              </a:rPr>
              <a:t>Выхаживание недоношенных</a:t>
            </a:r>
          </a:p>
        </p:txBody>
      </p:sp>
      <p:sp>
        <p:nvSpPr>
          <p:cNvPr id="14" name="TextBox 13">
            <a:extLst>
              <a:ext uri="{FF2B5EF4-FFF2-40B4-BE49-F238E27FC236}">
                <a16:creationId xmlns:a16="http://schemas.microsoft.com/office/drawing/2014/main" xmlns="" id="{0205F9D2-3764-4825-A3B9-B28A1AF49A1A}"/>
              </a:ext>
            </a:extLst>
          </p:cNvPr>
          <p:cNvSpPr txBox="1"/>
          <p:nvPr/>
        </p:nvSpPr>
        <p:spPr>
          <a:xfrm>
            <a:off x="6906507" y="2055058"/>
            <a:ext cx="3578865" cy="369332"/>
          </a:xfrm>
          <a:prstGeom prst="rect">
            <a:avLst/>
          </a:prstGeom>
          <a:noFill/>
        </p:spPr>
        <p:txBody>
          <a:bodyPr wrap="none" rtlCol="0">
            <a:spAutoFit/>
          </a:bodyPr>
          <a:lstStyle/>
          <a:p>
            <a:r>
              <a:rPr lang="ru-RU" b="1" dirty="0">
                <a:solidFill>
                  <a:schemeClr val="tx2">
                    <a:lumMod val="50000"/>
                  </a:schemeClr>
                </a:solidFill>
                <a:cs typeface="Arial" panose="020B0604020202020204" pitchFamily="34" charset="0"/>
              </a:rPr>
              <a:t>Возвращение к жизни инвалидов</a:t>
            </a:r>
          </a:p>
        </p:txBody>
      </p:sp>
      <p:sp>
        <p:nvSpPr>
          <p:cNvPr id="15" name="TextBox 14">
            <a:extLst>
              <a:ext uri="{FF2B5EF4-FFF2-40B4-BE49-F238E27FC236}">
                <a16:creationId xmlns:a16="http://schemas.microsoft.com/office/drawing/2014/main" xmlns="" id="{C36E1318-2028-43E4-A655-627EB62FE99E}"/>
              </a:ext>
            </a:extLst>
          </p:cNvPr>
          <p:cNvSpPr txBox="1"/>
          <p:nvPr/>
        </p:nvSpPr>
        <p:spPr>
          <a:xfrm>
            <a:off x="4367808" y="4973152"/>
            <a:ext cx="6414961" cy="369332"/>
          </a:xfrm>
          <a:prstGeom prst="rect">
            <a:avLst/>
          </a:prstGeom>
          <a:noFill/>
        </p:spPr>
        <p:txBody>
          <a:bodyPr wrap="none" rtlCol="0">
            <a:spAutoFit/>
          </a:bodyPr>
          <a:lstStyle/>
          <a:p>
            <a:r>
              <a:rPr lang="ru-RU" b="1" dirty="0">
                <a:solidFill>
                  <a:schemeClr val="tx2">
                    <a:lumMod val="50000"/>
                  </a:schemeClr>
                </a:solidFill>
                <a:cs typeface="Arial" panose="020B0604020202020204" pitchFamily="34" charset="0"/>
              </a:rPr>
              <a:t>Возможность людям с генетической патологией иметь семью</a:t>
            </a:r>
          </a:p>
        </p:txBody>
      </p:sp>
    </p:spTree>
    <p:extLst>
      <p:ext uri="{BB962C8B-B14F-4D97-AF65-F5344CB8AC3E}">
        <p14:creationId xmlns:p14="http://schemas.microsoft.com/office/powerpoint/2010/main" xmlns="" val="429138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67608" y="277953"/>
            <a:ext cx="9505056" cy="904547"/>
          </a:xfrm>
        </p:spPr>
        <p:txBody>
          <a:bodyPr>
            <a:noAutofit/>
          </a:bodyPr>
          <a:lstStyle/>
          <a:p>
            <a:pPr algn="ctr"/>
            <a:r>
              <a:rPr lang="ru-RU" b="1" dirty="0">
                <a:solidFill>
                  <a:schemeClr val="tx2">
                    <a:lumMod val="50000"/>
                  </a:schemeClr>
                </a:solidFill>
                <a:cs typeface="Arial" panose="020B0604020202020204" pitchFamily="34" charset="0"/>
              </a:rPr>
              <a:t>В чем же состоит суть профилактических прививок?</a:t>
            </a:r>
            <a:endParaRPr lang="ru-RU" dirty="0">
              <a:solidFill>
                <a:schemeClr val="tx2">
                  <a:lumMod val="50000"/>
                </a:schemeClr>
              </a:solidFill>
              <a:cs typeface="Arial" panose="020B0604020202020204" pitchFamily="34" charset="0"/>
            </a:endParaRPr>
          </a:p>
        </p:txBody>
      </p:sp>
      <p:sp>
        <p:nvSpPr>
          <p:cNvPr id="3" name="Содержимое 2"/>
          <p:cNvSpPr>
            <a:spLocks noGrp="1"/>
          </p:cNvSpPr>
          <p:nvPr>
            <p:ph idx="1"/>
          </p:nvPr>
        </p:nvSpPr>
        <p:spPr>
          <a:xfrm>
            <a:off x="2117558" y="1182500"/>
            <a:ext cx="8892480" cy="4104457"/>
          </a:xfrm>
        </p:spPr>
        <p:txBody>
          <a:bodyPr>
            <a:noAutofit/>
          </a:bodyPr>
          <a:lstStyle/>
          <a:p>
            <a:r>
              <a:rPr lang="ru-RU" sz="2400" dirty="0">
                <a:solidFill>
                  <a:srgbClr val="002060"/>
                </a:solidFill>
                <a:cs typeface="Arial" panose="020B0604020202020204" pitchFamily="34" charset="0"/>
              </a:rPr>
              <a:t>Вакцина – это медицинский препарат, содержащий антиген для выработки иммунного ответа.</a:t>
            </a:r>
          </a:p>
          <a:p>
            <a:r>
              <a:rPr lang="ru-RU" sz="2400" dirty="0">
                <a:solidFill>
                  <a:srgbClr val="002060"/>
                </a:solidFill>
                <a:cs typeface="Arial" panose="020B0604020202020204" pitchFamily="34" charset="0"/>
              </a:rPr>
              <a:t>В ответ иммунная система вырабатывает антитела, которые накапливаются и защищают человека при повторной встрече с микроорганизмом.</a:t>
            </a:r>
          </a:p>
          <a:p>
            <a:r>
              <a:rPr lang="ru-RU" sz="2400" dirty="0">
                <a:solidFill>
                  <a:srgbClr val="002060"/>
                </a:solidFill>
                <a:cs typeface="Arial" panose="020B0604020202020204" pitchFamily="34" charset="0"/>
              </a:rPr>
              <a:t>Вакцинация не обеспечивает 100% защиту от инфекции, а лишь уменьшает риск заражения и способствует протеканию болезни без осложнений.</a:t>
            </a:r>
          </a:p>
          <a:p>
            <a:pPr>
              <a:spcBef>
                <a:spcPts val="0"/>
              </a:spcBef>
            </a:pPr>
            <a:r>
              <a:rPr lang="ru-RU" sz="2400" dirty="0">
                <a:solidFill>
                  <a:srgbClr val="002060"/>
                </a:solidFill>
                <a:cs typeface="Arial" panose="020B0604020202020204" pitchFamily="34" charset="0"/>
              </a:rPr>
              <a:t>На каждую вакцину организм  реагирует по-разному. </a:t>
            </a:r>
          </a:p>
          <a:p>
            <a:pPr>
              <a:spcBef>
                <a:spcPts val="0"/>
              </a:spcBef>
            </a:pPr>
            <a:r>
              <a:rPr lang="ru-RU" sz="2400" dirty="0">
                <a:solidFill>
                  <a:srgbClr val="002060"/>
                </a:solidFill>
                <a:cs typeface="Arial" panose="020B0604020202020204" pitchFamily="34" charset="0"/>
              </a:rPr>
              <a:t>Каждая из вакцин имеет свои сроки, свою схему и свои пути введения.</a:t>
            </a:r>
          </a:p>
        </p:txBody>
      </p:sp>
      <p:pic>
        <p:nvPicPr>
          <p:cNvPr id="4" name="Рисунок 3"/>
          <p:cNvPicPr>
            <a:picLocks noChangeAspect="1"/>
          </p:cNvPicPr>
          <p:nvPr/>
        </p:nvPicPr>
        <p:blipFill>
          <a:blip r:embed="rId3" cstate="print"/>
          <a:stretch>
            <a:fillRect/>
          </a:stretch>
        </p:blipFill>
        <p:spPr>
          <a:xfrm>
            <a:off x="10846823" y="1643797"/>
            <a:ext cx="1221600" cy="1221600"/>
          </a:xfrm>
          <a:prstGeom prst="rect">
            <a:avLst/>
          </a:prstGeom>
        </p:spPr>
      </p:pic>
      <p:pic>
        <p:nvPicPr>
          <p:cNvPr id="5" name="Рисунок 4"/>
          <p:cNvPicPr>
            <a:picLocks noChangeAspect="1"/>
          </p:cNvPicPr>
          <p:nvPr/>
        </p:nvPicPr>
        <p:blipFill rotWithShape="1">
          <a:blip r:embed="rId4"/>
          <a:srcRect l="13250" t="23386" r="6750" b="29144"/>
          <a:stretch/>
        </p:blipFill>
        <p:spPr>
          <a:xfrm>
            <a:off x="8357970" y="5214203"/>
            <a:ext cx="3432944" cy="1415402"/>
          </a:xfrm>
          <a:prstGeom prst="rect">
            <a:avLst/>
          </a:prstGeom>
        </p:spPr>
      </p:pic>
      <p:sp>
        <p:nvSpPr>
          <p:cNvPr id="6" name="Прямоугольник 5">
            <a:extLst>
              <a:ext uri="{FF2B5EF4-FFF2-40B4-BE49-F238E27FC236}">
                <a16:creationId xmlns:a16="http://schemas.microsoft.com/office/drawing/2014/main" xmlns="" id="{E7A73522-3012-41FF-A32D-0506C8AEC09B}"/>
              </a:ext>
            </a:extLst>
          </p:cNvPr>
          <p:cNvSpPr/>
          <p:nvPr/>
        </p:nvSpPr>
        <p:spPr>
          <a:xfrm>
            <a:off x="2382780" y="5459871"/>
            <a:ext cx="6096001" cy="923330"/>
          </a:xfrm>
          <a:prstGeom prst="rect">
            <a:avLst/>
          </a:prstGeom>
        </p:spPr>
        <p:txBody>
          <a:bodyPr>
            <a:spAutoFit/>
          </a:bodyPr>
          <a:lstStyle/>
          <a:p>
            <a:r>
              <a:rPr lang="ru-RU" i="1" dirty="0">
                <a:solidFill>
                  <a:srgbClr val="002060"/>
                </a:solidFill>
                <a:cs typeface="Arial" panose="020B0604020202020204" pitchFamily="34" charset="0"/>
              </a:rPr>
              <a:t>В некоторых случаях одной прививки вполне достаточно для выработки длительного иммунитета. В других - необходимы многократные введения.</a:t>
            </a:r>
          </a:p>
        </p:txBody>
      </p:sp>
    </p:spTree>
    <p:extLst>
      <p:ext uri="{BB962C8B-B14F-4D97-AF65-F5344CB8AC3E}">
        <p14:creationId xmlns:p14="http://schemas.microsoft.com/office/powerpoint/2010/main" xmlns="" val="2637609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a:extLst>
              <a:ext uri="{FF2B5EF4-FFF2-40B4-BE49-F238E27FC236}">
                <a16:creationId xmlns:a16="http://schemas.microsoft.com/office/drawing/2014/main" xmlns="" id="{9C945CF0-B3C3-4F02-885A-6793502BA9B9}"/>
              </a:ext>
            </a:extLst>
          </p:cNvPr>
          <p:cNvSpPr>
            <a:spLocks noGrp="1"/>
          </p:cNvSpPr>
          <p:nvPr>
            <p:ph idx="1"/>
          </p:nvPr>
        </p:nvSpPr>
        <p:spPr>
          <a:xfrm>
            <a:off x="2711624" y="1196752"/>
            <a:ext cx="7704856" cy="1656184"/>
          </a:xfrm>
        </p:spPr>
        <p:txBody>
          <a:bodyPr>
            <a:noAutofit/>
          </a:bodyPr>
          <a:lstStyle/>
          <a:p>
            <a:pPr marL="0" indent="0">
              <a:buNone/>
            </a:pPr>
            <a:r>
              <a:rPr lang="ru-RU" sz="2400" dirty="0">
                <a:solidFill>
                  <a:srgbClr val="002060"/>
                </a:solidFill>
              </a:rPr>
              <a:t>Вакцины – это препараты, содержащие </a:t>
            </a:r>
          </a:p>
          <a:p>
            <a:pPr>
              <a:buFont typeface="Wingdings" panose="05000000000000000000" pitchFamily="2" charset="2"/>
              <a:buChar char="ü"/>
            </a:pPr>
            <a:r>
              <a:rPr lang="ru-RU" sz="2400" dirty="0">
                <a:solidFill>
                  <a:srgbClr val="002060"/>
                </a:solidFill>
              </a:rPr>
              <a:t>ослабленный вирус, аналогичный естественному </a:t>
            </a:r>
          </a:p>
          <a:p>
            <a:pPr>
              <a:buFont typeface="Wingdings" panose="05000000000000000000" pitchFamily="2" charset="2"/>
              <a:buChar char="ü"/>
            </a:pPr>
            <a:r>
              <a:rPr lang="ru-RU" sz="2400" dirty="0">
                <a:solidFill>
                  <a:srgbClr val="002060"/>
                </a:solidFill>
              </a:rPr>
              <a:t>или инактивированные вирусы/бактерии, </a:t>
            </a:r>
          </a:p>
          <a:p>
            <a:pPr>
              <a:buFont typeface="Wingdings" panose="05000000000000000000" pitchFamily="2" charset="2"/>
              <a:buChar char="ü"/>
            </a:pPr>
            <a:r>
              <a:rPr lang="ru-RU" sz="2400" dirty="0">
                <a:solidFill>
                  <a:srgbClr val="002060"/>
                </a:solidFill>
              </a:rPr>
              <a:t>или же их отдельные части.</a:t>
            </a:r>
          </a:p>
          <a:p>
            <a:endParaRPr lang="ru-RU" sz="2400" dirty="0">
              <a:solidFill>
                <a:srgbClr val="002060"/>
              </a:solidFill>
            </a:endParaRPr>
          </a:p>
        </p:txBody>
      </p:sp>
      <p:sp>
        <p:nvSpPr>
          <p:cNvPr id="10" name="Заголовок 9">
            <a:extLst>
              <a:ext uri="{FF2B5EF4-FFF2-40B4-BE49-F238E27FC236}">
                <a16:creationId xmlns:a16="http://schemas.microsoft.com/office/drawing/2014/main" xmlns="" id="{B3F32712-A8FC-4CD9-998D-FEA492155AAE}"/>
              </a:ext>
            </a:extLst>
          </p:cNvPr>
          <p:cNvSpPr>
            <a:spLocks noGrp="1"/>
          </p:cNvSpPr>
          <p:nvPr>
            <p:ph type="title"/>
          </p:nvPr>
        </p:nvSpPr>
        <p:spPr>
          <a:xfrm>
            <a:off x="2595721" y="229871"/>
            <a:ext cx="9239250" cy="784830"/>
          </a:xfrm>
          <a:prstGeom prst="rect">
            <a:avLst/>
          </a:prstGeom>
        </p:spPr>
        <p:txBody>
          <a:bodyPr wrap="square">
            <a:spAutoFit/>
          </a:bodyPr>
          <a:lstStyle/>
          <a:p>
            <a:pPr lvl="0"/>
            <a:r>
              <a:rPr lang="ru-RU" sz="2400" dirty="0">
                <a:solidFill>
                  <a:srgbClr val="002060"/>
                </a:solidFill>
              </a:rPr>
              <a:t>Заблуждение 5</a:t>
            </a:r>
            <a:r>
              <a:rPr lang="ru-RU" sz="2000" dirty="0">
                <a:solidFill>
                  <a:srgbClr val="002060"/>
                </a:solidFill>
              </a:rPr>
              <a:t/>
            </a:r>
            <a:br>
              <a:rPr lang="ru-RU" sz="2000" dirty="0">
                <a:solidFill>
                  <a:srgbClr val="002060"/>
                </a:solidFill>
              </a:rPr>
            </a:br>
            <a:r>
              <a:rPr lang="ru-RU" sz="2000" dirty="0">
                <a:solidFill>
                  <a:srgbClr val="002060"/>
                </a:solidFill>
              </a:rPr>
              <a:t>       </a:t>
            </a:r>
            <a:r>
              <a:rPr lang="ru-RU" sz="2100" b="1" dirty="0">
                <a:solidFill>
                  <a:srgbClr val="052F61"/>
                </a:solidFill>
                <a:cs typeface="Arial" panose="020B0604020202020204" pitchFamily="34" charset="0"/>
              </a:rPr>
              <a:t>«…Все прививки подавляют иммунную систему…»</a:t>
            </a:r>
            <a:endParaRPr lang="ru-RU" sz="2100" dirty="0">
              <a:solidFill>
                <a:srgbClr val="052F61"/>
              </a:solidFill>
              <a:cs typeface="Arial" panose="020B0604020202020204" pitchFamily="34" charset="0"/>
            </a:endParaRPr>
          </a:p>
        </p:txBody>
      </p:sp>
      <p:sp>
        <p:nvSpPr>
          <p:cNvPr id="11" name="Прямоугольник 10">
            <a:extLst>
              <a:ext uri="{FF2B5EF4-FFF2-40B4-BE49-F238E27FC236}">
                <a16:creationId xmlns:a16="http://schemas.microsoft.com/office/drawing/2014/main" xmlns="" id="{43598BD9-097D-46B8-869A-E40237A9C8E6}"/>
              </a:ext>
            </a:extLst>
          </p:cNvPr>
          <p:cNvSpPr/>
          <p:nvPr/>
        </p:nvSpPr>
        <p:spPr>
          <a:xfrm>
            <a:off x="2738426" y="3091643"/>
            <a:ext cx="8451259" cy="461665"/>
          </a:xfrm>
          <a:prstGeom prst="rect">
            <a:avLst/>
          </a:prstGeom>
        </p:spPr>
        <p:txBody>
          <a:bodyPr wrap="square">
            <a:spAutoFit/>
          </a:bodyPr>
          <a:lstStyle/>
          <a:p>
            <a:r>
              <a:rPr lang="ru-RU" sz="2400" b="1" dirty="0">
                <a:solidFill>
                  <a:schemeClr val="tx2">
                    <a:lumMod val="75000"/>
                  </a:schemeClr>
                </a:solidFill>
                <a:latin typeface="+mj-lt"/>
                <a:cs typeface="Arial" panose="020B0604020202020204" pitchFamily="34" charset="0"/>
              </a:rPr>
              <a:t>Иммунологическое обследование перед прививкой. Надо ли?</a:t>
            </a:r>
          </a:p>
        </p:txBody>
      </p:sp>
      <p:pic>
        <p:nvPicPr>
          <p:cNvPr id="12" name="Picture 3">
            <a:extLst>
              <a:ext uri="{FF2B5EF4-FFF2-40B4-BE49-F238E27FC236}">
                <a16:creationId xmlns:a16="http://schemas.microsoft.com/office/drawing/2014/main" xmlns="" id="{99D07A8A-79B8-4469-AFEF-3D9AFD3C3F0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6255" y="3789040"/>
            <a:ext cx="8715603" cy="2584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702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9576" y="844936"/>
            <a:ext cx="9433048" cy="891617"/>
          </a:xfrm>
        </p:spPr>
        <p:txBody>
          <a:bodyPr>
            <a:noAutofit/>
          </a:bodyPr>
          <a:lstStyle/>
          <a:p>
            <a:pPr algn="ctr"/>
            <a:r>
              <a:rPr lang="ru-RU" sz="2100" dirty="0">
                <a:solidFill>
                  <a:srgbClr val="FF0000"/>
                </a:solidFill>
                <a:latin typeface="Arial" panose="020B0604020202020204" pitchFamily="34" charset="0"/>
                <a:cs typeface="Arial" panose="020B0604020202020204" pitchFamily="34" charset="0"/>
              </a:rPr>
              <a:t>От туберкулеза (БЦЖ) –вакцинация на 3-7 сутки после рождения, </a:t>
            </a:r>
            <a:br>
              <a:rPr lang="ru-RU" sz="2100" dirty="0">
                <a:solidFill>
                  <a:srgbClr val="FF0000"/>
                </a:solidFill>
                <a:latin typeface="Arial" panose="020B0604020202020204" pitchFamily="34" charset="0"/>
                <a:cs typeface="Arial" panose="020B0604020202020204" pitchFamily="34" charset="0"/>
              </a:rPr>
            </a:br>
            <a:r>
              <a:rPr lang="ru-RU" sz="2100" dirty="0">
                <a:solidFill>
                  <a:srgbClr val="FF0000"/>
                </a:solidFill>
                <a:latin typeface="Arial" panose="020B0604020202020204" pitchFamily="34" charset="0"/>
                <a:cs typeface="Arial" panose="020B0604020202020204" pitchFamily="34" charset="0"/>
              </a:rPr>
              <a:t>ревакцинация в 6-7 лет</a:t>
            </a:r>
          </a:p>
        </p:txBody>
      </p:sp>
      <p:sp>
        <p:nvSpPr>
          <p:cNvPr id="7" name="Объект 6"/>
          <p:cNvSpPr>
            <a:spLocks noGrp="1"/>
          </p:cNvSpPr>
          <p:nvPr>
            <p:ph idx="1"/>
          </p:nvPr>
        </p:nvSpPr>
        <p:spPr>
          <a:xfrm>
            <a:off x="2855640" y="1952852"/>
            <a:ext cx="5256584" cy="3685284"/>
          </a:xfrm>
        </p:spPr>
        <p:txBody>
          <a:bodyPr anchor="t">
            <a:normAutofit/>
          </a:bodyPr>
          <a:lstStyle/>
          <a:p>
            <a:pPr marL="0" indent="0">
              <a:buNone/>
            </a:pPr>
            <a:r>
              <a:rPr lang="ru-RU" sz="1800" dirty="0">
                <a:solidFill>
                  <a:srgbClr val="002060"/>
                </a:solidFill>
                <a:latin typeface="Arial" pitchFamily="34" charset="0"/>
                <a:cs typeface="Arial" pitchFamily="34" charset="0"/>
              </a:rPr>
              <a:t>По рекомендациям ВОЗ не ставят прививку  </a:t>
            </a:r>
          </a:p>
          <a:p>
            <a:pPr>
              <a:buFont typeface="Wingdings" panose="05000000000000000000" pitchFamily="2" charset="2"/>
              <a:buChar char="ü"/>
            </a:pPr>
            <a:r>
              <a:rPr lang="ru-RU" sz="1800" dirty="0">
                <a:solidFill>
                  <a:srgbClr val="002060"/>
                </a:solidFill>
                <a:latin typeface="Arial" pitchFamily="34" charset="0"/>
                <a:cs typeface="Arial" pitchFamily="34" charset="0"/>
              </a:rPr>
              <a:t>если риск заражения туберкулезом в популяции снизится  </a:t>
            </a:r>
            <a:r>
              <a:rPr lang="ru-RU" sz="2100" b="1" dirty="0">
                <a:solidFill>
                  <a:srgbClr val="002060"/>
                </a:solidFill>
                <a:latin typeface="Arial" pitchFamily="34" charset="0"/>
                <a:cs typeface="Arial" pitchFamily="34" charset="0"/>
              </a:rPr>
              <a:t>до 0,1 %, </a:t>
            </a:r>
          </a:p>
          <a:p>
            <a:pPr>
              <a:buFont typeface="Wingdings" panose="05000000000000000000" pitchFamily="2" charset="2"/>
              <a:buChar char="ü"/>
            </a:pPr>
            <a:r>
              <a:rPr lang="ru-RU" sz="1800" dirty="0">
                <a:solidFill>
                  <a:srgbClr val="002060"/>
                </a:solidFill>
                <a:latin typeface="Arial" pitchFamily="34" charset="0"/>
                <a:cs typeface="Arial" pitchFamily="34" charset="0"/>
              </a:rPr>
              <a:t>число случаев </a:t>
            </a:r>
            <a:r>
              <a:rPr lang="ru-RU" sz="1800" dirty="0">
                <a:solidFill>
                  <a:srgbClr val="002060"/>
                </a:solidFill>
                <a:cs typeface="Arial" pitchFamily="34" charset="0"/>
              </a:rPr>
              <a:t>выявления </a:t>
            </a:r>
            <a:r>
              <a:rPr lang="ru-RU" sz="1800" dirty="0">
                <a:solidFill>
                  <a:srgbClr val="002060"/>
                </a:solidFill>
                <a:latin typeface="Arial" pitchFamily="34" charset="0"/>
                <a:cs typeface="Arial" pitchFamily="34" charset="0"/>
              </a:rPr>
              <a:t>легочного туберкулеза в год не превышает</a:t>
            </a:r>
          </a:p>
          <a:p>
            <a:pPr marL="0" indent="0">
              <a:buNone/>
            </a:pPr>
            <a:r>
              <a:rPr lang="ru-RU" sz="1800" dirty="0">
                <a:solidFill>
                  <a:srgbClr val="002060"/>
                </a:solidFill>
                <a:latin typeface="Arial" pitchFamily="34" charset="0"/>
                <a:cs typeface="Arial" pitchFamily="34" charset="0"/>
              </a:rPr>
              <a:t>          </a:t>
            </a:r>
            <a:r>
              <a:rPr lang="ru-RU" sz="2100" b="1" dirty="0">
                <a:solidFill>
                  <a:srgbClr val="002060"/>
                </a:solidFill>
                <a:latin typeface="Arial" pitchFamily="34" charset="0"/>
                <a:cs typeface="Arial" pitchFamily="34" charset="0"/>
              </a:rPr>
              <a:t>5 на 100 000 человек</a:t>
            </a:r>
            <a:r>
              <a:rPr lang="ru-RU" sz="1800" dirty="0">
                <a:solidFill>
                  <a:srgbClr val="002060"/>
                </a:solidFill>
                <a:latin typeface="Arial" pitchFamily="34" charset="0"/>
                <a:cs typeface="Arial" pitchFamily="34" charset="0"/>
              </a:rPr>
              <a:t>,</a:t>
            </a:r>
          </a:p>
          <a:p>
            <a:pPr marL="0" indent="0">
              <a:buNone/>
            </a:pPr>
            <a:endParaRPr lang="ru-RU" sz="1800" dirty="0">
              <a:solidFill>
                <a:srgbClr val="002060"/>
              </a:solidFill>
              <a:latin typeface="Arial" pitchFamily="34" charset="0"/>
              <a:cs typeface="Arial" pitchFamily="34" charset="0"/>
            </a:endParaRPr>
          </a:p>
          <a:p>
            <a:pPr>
              <a:buFont typeface="Wingdings" panose="05000000000000000000" pitchFamily="2" charset="2"/>
              <a:buChar char="ü"/>
            </a:pPr>
            <a:r>
              <a:rPr lang="ru-RU" sz="1800" dirty="0">
                <a:solidFill>
                  <a:srgbClr val="002060"/>
                </a:solidFill>
                <a:latin typeface="Arial" pitchFamily="34" charset="0"/>
                <a:cs typeface="Arial" pitchFamily="34" charset="0"/>
              </a:rPr>
              <a:t> а туберкулезного менингита</a:t>
            </a:r>
          </a:p>
          <a:p>
            <a:pPr marL="0" indent="0">
              <a:buNone/>
            </a:pPr>
            <a:r>
              <a:rPr lang="ru-RU" sz="1800" dirty="0">
                <a:solidFill>
                  <a:srgbClr val="002060"/>
                </a:solidFill>
                <a:latin typeface="Arial" pitchFamily="34" charset="0"/>
                <a:cs typeface="Arial" pitchFamily="34" charset="0"/>
              </a:rPr>
              <a:t>         </a:t>
            </a:r>
            <a:r>
              <a:rPr lang="ru-RU" sz="2100" b="1" dirty="0">
                <a:solidFill>
                  <a:srgbClr val="002060"/>
                </a:solidFill>
                <a:latin typeface="Arial" pitchFamily="34" charset="0"/>
                <a:cs typeface="Arial" pitchFamily="34" charset="0"/>
              </a:rPr>
              <a:t>1 на 10 млн. человек</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60296" y="1495068"/>
            <a:ext cx="2873045" cy="2995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98528" y="4380481"/>
            <a:ext cx="2219456" cy="2268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855640" y="5485103"/>
            <a:ext cx="6651244" cy="738664"/>
          </a:xfrm>
          <a:prstGeom prst="rect">
            <a:avLst/>
          </a:prstGeom>
          <a:noFill/>
        </p:spPr>
        <p:txBody>
          <a:bodyPr wrap="none" rtlCol="0">
            <a:spAutoFit/>
          </a:bodyPr>
          <a:lstStyle/>
          <a:p>
            <a:r>
              <a:rPr lang="ru-RU" sz="2100" b="1" dirty="0">
                <a:solidFill>
                  <a:schemeClr val="tx2">
                    <a:lumMod val="75000"/>
                  </a:schemeClr>
                </a:solidFill>
                <a:latin typeface="Arial" pitchFamily="34" charset="0"/>
                <a:cs typeface="Arial" pitchFamily="34" charset="0"/>
              </a:rPr>
              <a:t>В России 31,2 на 100 тыс. населения в 2021 году</a:t>
            </a:r>
          </a:p>
          <a:p>
            <a:r>
              <a:rPr lang="ru-RU" sz="2100" b="1" dirty="0">
                <a:solidFill>
                  <a:schemeClr val="tx2">
                    <a:lumMod val="75000"/>
                  </a:schemeClr>
                </a:solidFill>
                <a:latin typeface="Arial" pitchFamily="34" charset="0"/>
                <a:cs typeface="Arial" pitchFamily="34" charset="0"/>
              </a:rPr>
              <a:t>                  </a:t>
            </a:r>
          </a:p>
        </p:txBody>
      </p:sp>
      <p:sp>
        <p:nvSpPr>
          <p:cNvPr id="3" name="Прямоугольник 2">
            <a:extLst>
              <a:ext uri="{FF2B5EF4-FFF2-40B4-BE49-F238E27FC236}">
                <a16:creationId xmlns:a16="http://schemas.microsoft.com/office/drawing/2014/main" xmlns="" id="{D085B1D5-A4EC-425E-8EA6-078BBAEB1613}"/>
              </a:ext>
            </a:extLst>
          </p:cNvPr>
          <p:cNvSpPr/>
          <p:nvPr/>
        </p:nvSpPr>
        <p:spPr>
          <a:xfrm>
            <a:off x="2279576" y="210689"/>
            <a:ext cx="9623147" cy="584775"/>
          </a:xfrm>
          <a:prstGeom prst="rect">
            <a:avLst/>
          </a:prstGeom>
        </p:spPr>
        <p:txBody>
          <a:bodyPr wrap="none">
            <a:spAutoFit/>
          </a:bodyPr>
          <a:lstStyle/>
          <a:p>
            <a:pPr algn="just" eaLnBrk="0" fontAlgn="base" hangingPunct="0"/>
            <a:r>
              <a:rPr lang="ru-RU" sz="3200" dirty="0">
                <a:solidFill>
                  <a:schemeClr val="tx2">
                    <a:lumMod val="75000"/>
                  </a:schemeClr>
                </a:solidFill>
                <a:latin typeface="+mj-lt"/>
              </a:rPr>
              <a:t>Почему прививка от туберкулеза делается младенцам</a:t>
            </a:r>
            <a:endParaRPr lang="ru-RU" sz="3200" dirty="0">
              <a:solidFill>
                <a:schemeClr val="tx2">
                  <a:lumMod val="75000"/>
                </a:schemeClr>
              </a:solidFill>
              <a:effectLst/>
              <a:latin typeface="+mj-lt"/>
              <a:ea typeface="Times New Roman" panose="02020603050405020304" pitchFamily="18" charset="0"/>
            </a:endParaRPr>
          </a:p>
        </p:txBody>
      </p:sp>
    </p:spTree>
    <p:extLst>
      <p:ext uri="{BB962C8B-B14F-4D97-AF65-F5344CB8AC3E}">
        <p14:creationId xmlns:p14="http://schemas.microsoft.com/office/powerpoint/2010/main" xmlns="" val="91355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3672" y="191503"/>
            <a:ext cx="7272808" cy="1130300"/>
          </a:xfrm>
        </p:spPr>
        <p:txBody>
          <a:bodyPr>
            <a:normAutofit fontScale="90000"/>
          </a:bodyPr>
          <a:lstStyle/>
          <a:p>
            <a:r>
              <a:rPr lang="ru-RU" b="1" dirty="0">
                <a:solidFill>
                  <a:srgbClr val="002060"/>
                </a:solidFill>
                <a:cs typeface="Arial" pitchFamily="34" charset="0"/>
              </a:rPr>
              <a:t>Прививку ребенку первого года жизни: может быть подождать? </a:t>
            </a:r>
          </a:p>
        </p:txBody>
      </p:sp>
      <p:sp>
        <p:nvSpPr>
          <p:cNvPr id="3" name="Объект 2"/>
          <p:cNvSpPr>
            <a:spLocks noGrp="1"/>
          </p:cNvSpPr>
          <p:nvPr>
            <p:ph idx="1"/>
          </p:nvPr>
        </p:nvSpPr>
        <p:spPr>
          <a:xfrm>
            <a:off x="2783632" y="3933056"/>
            <a:ext cx="4248472" cy="1728192"/>
          </a:xfrm>
        </p:spPr>
        <p:txBody>
          <a:bodyPr anchor="t">
            <a:normAutofit/>
          </a:bodyPr>
          <a:lstStyle/>
          <a:p>
            <a:pPr marL="0" indent="0">
              <a:buNone/>
            </a:pPr>
            <a:r>
              <a:rPr lang="ru-RU" sz="2000" dirty="0">
                <a:solidFill>
                  <a:schemeClr val="tx2">
                    <a:lumMod val="75000"/>
                  </a:schemeClr>
                </a:solidFill>
                <a:cs typeface="Arial" pitchFamily="34" charset="0"/>
              </a:rPr>
              <a:t>Иммунная система новорожденного</a:t>
            </a:r>
          </a:p>
          <a:p>
            <a:pPr marL="0" indent="0">
              <a:buNone/>
            </a:pPr>
            <a:r>
              <a:rPr lang="ru-RU" sz="2000" dirty="0">
                <a:solidFill>
                  <a:schemeClr val="tx2">
                    <a:lumMod val="75000"/>
                  </a:schemeClr>
                </a:solidFill>
                <a:cs typeface="Arial" pitchFamily="34" charset="0"/>
              </a:rPr>
              <a:t> ребенка не является слабой </a:t>
            </a:r>
          </a:p>
          <a:p>
            <a:pPr marL="0" indent="0">
              <a:buNone/>
            </a:pPr>
            <a:r>
              <a:rPr lang="ru-RU" sz="2000" dirty="0">
                <a:solidFill>
                  <a:schemeClr val="tx2">
                    <a:lumMod val="75000"/>
                  </a:schemeClr>
                </a:solidFill>
                <a:cs typeface="Arial" pitchFamily="34" charset="0"/>
              </a:rPr>
              <a:t>или несовершенной, но она в достаточной степени незрелая. </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50841" y="2168937"/>
            <a:ext cx="214312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532" t="7200" r="4605" b="4731"/>
          <a:stretch/>
        </p:blipFill>
        <p:spPr bwMode="auto">
          <a:xfrm>
            <a:off x="6888088" y="1772816"/>
            <a:ext cx="5040560" cy="406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2998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38770" y="332394"/>
            <a:ext cx="5304075" cy="810090"/>
          </a:xfrm>
        </p:spPr>
        <p:txBody>
          <a:bodyPr/>
          <a:lstStyle/>
          <a:p>
            <a:pPr algn="ctr"/>
            <a:r>
              <a:rPr lang="ru-RU" b="0" dirty="0">
                <a:solidFill>
                  <a:srgbClr val="002060"/>
                </a:solidFill>
                <a:cs typeface="Arial" pitchFamily="34" charset="0"/>
              </a:rPr>
              <a:t>Состав вакцин</a:t>
            </a:r>
          </a:p>
        </p:txBody>
      </p:sp>
      <p:sp>
        <p:nvSpPr>
          <p:cNvPr id="4" name="Скругленный прямоугольник 3"/>
          <p:cNvSpPr/>
          <p:nvPr/>
        </p:nvSpPr>
        <p:spPr>
          <a:xfrm>
            <a:off x="2711064" y="1825531"/>
            <a:ext cx="2376824" cy="685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chemeClr val="tx2">
                    <a:lumMod val="75000"/>
                  </a:schemeClr>
                </a:solidFill>
                <a:cs typeface="Arial" pitchFamily="34" charset="0"/>
              </a:rPr>
              <a:t>Протективные</a:t>
            </a:r>
            <a:r>
              <a:rPr lang="ru-RU" sz="2000" dirty="0">
                <a:solidFill>
                  <a:schemeClr val="tx2">
                    <a:lumMod val="75000"/>
                  </a:schemeClr>
                </a:solidFill>
                <a:cs typeface="Arial" pitchFamily="34" charset="0"/>
              </a:rPr>
              <a:t> АГ</a:t>
            </a:r>
          </a:p>
        </p:txBody>
      </p:sp>
      <p:sp>
        <p:nvSpPr>
          <p:cNvPr id="9" name="Скругленный прямоугольник 8"/>
          <p:cNvSpPr/>
          <p:nvPr/>
        </p:nvSpPr>
        <p:spPr>
          <a:xfrm>
            <a:off x="7536721" y="1746387"/>
            <a:ext cx="1944216"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Другие компоненты</a:t>
            </a:r>
          </a:p>
        </p:txBody>
      </p:sp>
      <p:sp>
        <p:nvSpPr>
          <p:cNvPr id="5" name="Овал 4"/>
          <p:cNvSpPr/>
          <p:nvPr/>
        </p:nvSpPr>
        <p:spPr>
          <a:xfrm>
            <a:off x="1638763" y="2734612"/>
            <a:ext cx="1430778" cy="685800"/>
          </a:xfrm>
          <a:prstGeom prst="ellipse">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Белки </a:t>
            </a:r>
          </a:p>
        </p:txBody>
      </p:sp>
      <p:sp>
        <p:nvSpPr>
          <p:cNvPr id="12" name="Овал 11"/>
          <p:cNvSpPr/>
          <p:nvPr/>
        </p:nvSpPr>
        <p:spPr>
          <a:xfrm>
            <a:off x="3336503" y="2723214"/>
            <a:ext cx="2754305" cy="685800"/>
          </a:xfrm>
          <a:prstGeom prst="ellipse">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гликопротеиды</a:t>
            </a:r>
          </a:p>
        </p:txBody>
      </p:sp>
      <p:sp>
        <p:nvSpPr>
          <p:cNvPr id="13" name="Овал 12"/>
          <p:cNvSpPr/>
          <p:nvPr/>
        </p:nvSpPr>
        <p:spPr>
          <a:xfrm>
            <a:off x="2144018" y="3527566"/>
            <a:ext cx="3442533" cy="1143572"/>
          </a:xfrm>
          <a:prstGeom prst="ellipse">
            <a:avLst/>
          </a:prstGeom>
          <a:solidFill>
            <a:schemeClr val="accent1">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chemeClr val="tx2">
                    <a:lumMod val="75000"/>
                  </a:schemeClr>
                </a:solidFill>
                <a:cs typeface="Arial" pitchFamily="34" charset="0"/>
              </a:rPr>
              <a:t>Липополисахариднобелковый</a:t>
            </a:r>
            <a:r>
              <a:rPr lang="ru-RU" sz="2000" dirty="0">
                <a:solidFill>
                  <a:schemeClr val="tx2">
                    <a:lumMod val="75000"/>
                  </a:schemeClr>
                </a:solidFill>
                <a:cs typeface="Arial" pitchFamily="34" charset="0"/>
              </a:rPr>
              <a:t> комплекс</a:t>
            </a:r>
          </a:p>
        </p:txBody>
      </p:sp>
      <p:sp>
        <p:nvSpPr>
          <p:cNvPr id="6" name="Блок-схема: перфолента 5"/>
          <p:cNvSpPr/>
          <p:nvPr/>
        </p:nvSpPr>
        <p:spPr>
          <a:xfrm>
            <a:off x="6653168" y="2764362"/>
            <a:ext cx="1566174" cy="603504"/>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chemeClr val="tx2">
                    <a:lumMod val="75000"/>
                  </a:schemeClr>
                </a:solidFill>
                <a:cs typeface="Arial" pitchFamily="34" charset="0"/>
              </a:rPr>
              <a:t>адьюванты</a:t>
            </a:r>
            <a:endParaRPr lang="ru-RU" sz="2000" dirty="0">
              <a:solidFill>
                <a:schemeClr val="tx2">
                  <a:lumMod val="75000"/>
                </a:schemeClr>
              </a:solidFill>
              <a:cs typeface="Arial" pitchFamily="34" charset="0"/>
            </a:endParaRPr>
          </a:p>
        </p:txBody>
      </p:sp>
      <p:sp>
        <p:nvSpPr>
          <p:cNvPr id="16" name="Блок-схема: перфолента 15"/>
          <p:cNvSpPr/>
          <p:nvPr/>
        </p:nvSpPr>
        <p:spPr>
          <a:xfrm>
            <a:off x="8417865" y="2799350"/>
            <a:ext cx="1755526" cy="603504"/>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консервант</a:t>
            </a:r>
          </a:p>
        </p:txBody>
      </p:sp>
      <p:sp>
        <p:nvSpPr>
          <p:cNvPr id="17" name="Блок-схема: перфолента 16"/>
          <p:cNvSpPr/>
          <p:nvPr/>
        </p:nvSpPr>
        <p:spPr>
          <a:xfrm>
            <a:off x="6605450" y="3402872"/>
            <a:ext cx="1613892" cy="603504"/>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наполнитель</a:t>
            </a:r>
          </a:p>
        </p:txBody>
      </p:sp>
      <p:sp>
        <p:nvSpPr>
          <p:cNvPr id="18" name="Блок-схема: перфолента 17"/>
          <p:cNvSpPr/>
          <p:nvPr/>
        </p:nvSpPr>
        <p:spPr>
          <a:xfrm>
            <a:off x="8363042" y="3455146"/>
            <a:ext cx="1810349" cy="603504"/>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стабилизатор</a:t>
            </a:r>
          </a:p>
        </p:txBody>
      </p:sp>
      <p:sp>
        <p:nvSpPr>
          <p:cNvPr id="19" name="Блок-схема: перфолента 18"/>
          <p:cNvSpPr/>
          <p:nvPr/>
        </p:nvSpPr>
        <p:spPr>
          <a:xfrm>
            <a:off x="7179265" y="4221620"/>
            <a:ext cx="2659129" cy="899036"/>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cs typeface="Arial" pitchFamily="34" charset="0"/>
              </a:rPr>
              <a:t>Неспецифические примеси</a:t>
            </a:r>
          </a:p>
        </p:txBody>
      </p:sp>
      <p:sp>
        <p:nvSpPr>
          <p:cNvPr id="20" name="Прямоугольник 19"/>
          <p:cNvSpPr/>
          <p:nvPr/>
        </p:nvSpPr>
        <p:spPr>
          <a:xfrm>
            <a:off x="2423592" y="5472643"/>
            <a:ext cx="8856984" cy="707886"/>
          </a:xfrm>
          <a:prstGeom prst="rect">
            <a:avLst/>
          </a:prstGeom>
          <a:solidFill>
            <a:schemeClr val="accent1">
              <a:lumMod val="20000"/>
              <a:lumOff val="80000"/>
            </a:schemeClr>
          </a:solidFill>
        </p:spPr>
        <p:txBody>
          <a:bodyPr wrap="square">
            <a:spAutoFit/>
          </a:bodyPr>
          <a:lstStyle/>
          <a:p>
            <a:pPr algn="ctr"/>
            <a:r>
              <a:rPr lang="ru-RU" sz="2000" i="1" dirty="0">
                <a:solidFill>
                  <a:schemeClr val="tx2">
                    <a:lumMod val="75000"/>
                  </a:schemeClr>
                </a:solidFill>
                <a:cs typeface="Arial" panose="020B0604020202020204" pitchFamily="34" charset="0"/>
              </a:rPr>
              <a:t>Сегодняшние вакцины по сравнению с таковыми 20 лет назад являются высокоочищенными</a:t>
            </a:r>
          </a:p>
        </p:txBody>
      </p:sp>
    </p:spTree>
    <p:extLst>
      <p:ext uri="{BB962C8B-B14F-4D97-AF65-F5344CB8AC3E}">
        <p14:creationId xmlns:p14="http://schemas.microsoft.com/office/powerpoint/2010/main" xmlns="" val="341776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2999656" y="108569"/>
            <a:ext cx="8352928" cy="1005576"/>
          </a:xfrm>
          <a:prstGeom prst="rect">
            <a:avLst/>
          </a:prstGeom>
          <a:effectLst/>
        </p:spPr>
        <p:txBody>
          <a:bodyPr anchor="t">
            <a:normAutofit fontScale="90000"/>
          </a:bodyPr>
          <a:lstStyle/>
          <a:p>
            <a:pPr algn="ctr" defTabSz="685800">
              <a:spcBef>
                <a:spcPts val="0"/>
              </a:spcBef>
              <a:defRPr/>
            </a:pPr>
            <a:r>
              <a:rPr lang="ru-RU" b="1" kern="0" cap="none" dirty="0">
                <a:ln>
                  <a:noFill/>
                </a:ln>
                <a:solidFill>
                  <a:srgbClr val="002060"/>
                </a:solidFill>
                <a:cs typeface="Arial" pitchFamily="34" charset="0"/>
              </a:rPr>
              <a:t>Диагностическая туберкулиновая проба Манту и фенол</a:t>
            </a:r>
            <a:endParaRPr lang="ru-RU" b="0" kern="0" dirty="0">
              <a:solidFill>
                <a:srgbClr val="002060"/>
              </a:solidFill>
              <a:cs typeface="Arial" pitchFamily="34" charset="0"/>
            </a:endParaRPr>
          </a:p>
        </p:txBody>
      </p:sp>
      <p:pic>
        <p:nvPicPr>
          <p:cNvPr id="8" name="Рисунок 7" descr="http://www.detkityumen.ru/media/upload/2016/02/18/fenol.jpg"/>
          <p:cNvPicPr/>
          <p:nvPr/>
        </p:nvPicPr>
        <p:blipFill>
          <a:blip r:embed="rId3">
            <a:extLst>
              <a:ext uri="{28A0092B-C50C-407E-A947-70E740481C1C}">
                <a14:useLocalDpi xmlns:a14="http://schemas.microsoft.com/office/drawing/2010/main" xmlns="" val="0"/>
              </a:ext>
            </a:extLst>
          </a:blip>
          <a:srcRect/>
          <a:stretch>
            <a:fillRect/>
          </a:stretch>
        </p:blipFill>
        <p:spPr bwMode="auto">
          <a:xfrm>
            <a:off x="7410" y="1298774"/>
            <a:ext cx="7128792" cy="3168352"/>
          </a:xfrm>
          <a:prstGeom prst="rect">
            <a:avLst/>
          </a:prstGeom>
          <a:noFill/>
          <a:ln>
            <a:noFill/>
          </a:ln>
        </p:spPr>
      </p:pic>
      <p:sp>
        <p:nvSpPr>
          <p:cNvPr id="9" name="Прямоугольник 8"/>
          <p:cNvSpPr/>
          <p:nvPr/>
        </p:nvSpPr>
        <p:spPr>
          <a:xfrm>
            <a:off x="250154" y="4797152"/>
            <a:ext cx="5989862" cy="1264642"/>
          </a:xfrm>
          <a:prstGeom prst="rect">
            <a:avLst/>
          </a:prstGeom>
          <a:solidFill>
            <a:schemeClr val="bg1">
              <a:lumMod val="95000"/>
            </a:schemeClr>
          </a:solidFill>
        </p:spPr>
        <p:txBody>
          <a:bodyPr wrap="square">
            <a:spAutoFit/>
          </a:bodyPr>
          <a:lstStyle/>
          <a:p>
            <a:pPr algn="ctr">
              <a:lnSpc>
                <a:spcPct val="107000"/>
              </a:lnSpc>
            </a:pPr>
            <a:r>
              <a:rPr lang="ru-RU" dirty="0">
                <a:solidFill>
                  <a:srgbClr val="002060"/>
                </a:solidFill>
                <a:ea typeface="Times New Roman"/>
                <a:cs typeface="Arial" pitchFamily="34" charset="0"/>
              </a:rPr>
              <a:t>Количество эндогенного фенола, выделяемое в сутки здоровым человеком, в 640 раз превышает вводимое с пробой Манту </a:t>
            </a:r>
            <a:endParaRPr lang="ru-RU" dirty="0">
              <a:solidFill>
                <a:srgbClr val="002060"/>
              </a:solidFill>
              <a:ea typeface="Calibri"/>
              <a:cs typeface="Arial" pitchFamily="34" charset="0"/>
            </a:endParaRPr>
          </a:p>
          <a:p>
            <a:pPr>
              <a:lnSpc>
                <a:spcPct val="107000"/>
              </a:lnSpc>
            </a:pPr>
            <a:r>
              <a:rPr lang="ru-RU" dirty="0">
                <a:solidFill>
                  <a:srgbClr val="002060"/>
                </a:solidFill>
                <a:ea typeface="Times New Roman"/>
                <a:cs typeface="Arial" pitchFamily="34" charset="0"/>
              </a:rPr>
              <a:t> </a:t>
            </a:r>
            <a:endParaRPr lang="ru-RU" dirty="0">
              <a:solidFill>
                <a:srgbClr val="002060"/>
              </a:solidFill>
              <a:ea typeface="Calibri"/>
              <a:cs typeface="Arial" pitchFamily="34" charset="0"/>
            </a:endParaRPr>
          </a:p>
        </p:txBody>
      </p:sp>
      <p:sp>
        <p:nvSpPr>
          <p:cNvPr id="2" name="Прямоугольник 1">
            <a:extLst>
              <a:ext uri="{FF2B5EF4-FFF2-40B4-BE49-F238E27FC236}">
                <a16:creationId xmlns:a16="http://schemas.microsoft.com/office/drawing/2014/main" xmlns="" id="{E379C9AC-7061-428D-8334-AA0C212F0A25}"/>
              </a:ext>
            </a:extLst>
          </p:cNvPr>
          <p:cNvSpPr/>
          <p:nvPr/>
        </p:nvSpPr>
        <p:spPr>
          <a:xfrm>
            <a:off x="7176120" y="1244849"/>
            <a:ext cx="4582607" cy="3170099"/>
          </a:xfrm>
          <a:prstGeom prst="rect">
            <a:avLst/>
          </a:prstGeom>
        </p:spPr>
        <p:txBody>
          <a:bodyPr wrap="square">
            <a:spAutoFit/>
          </a:bodyPr>
          <a:lstStyle/>
          <a:p>
            <a:r>
              <a:rPr lang="ru-RU" sz="2000" dirty="0">
                <a:solidFill>
                  <a:srgbClr val="002060"/>
                </a:solidFill>
              </a:rPr>
              <a:t>Внутрикожные аллергены содержат 0,2-0,4% фенола! </a:t>
            </a:r>
          </a:p>
          <a:p>
            <a:r>
              <a:rPr lang="ru-RU" sz="2000" dirty="0" err="1">
                <a:solidFill>
                  <a:srgbClr val="002060"/>
                </a:solidFill>
              </a:rPr>
              <a:t>фукорцин</a:t>
            </a:r>
            <a:r>
              <a:rPr lang="ru-RU" sz="2000" dirty="0">
                <a:solidFill>
                  <a:srgbClr val="002060"/>
                </a:solidFill>
              </a:rPr>
              <a:t>, которым обрабатывают даже язвочки во рту, содержит 3,9% чистого фенола. </a:t>
            </a:r>
          </a:p>
          <a:p>
            <a:r>
              <a:rPr lang="ru-RU" sz="2000" dirty="0">
                <a:solidFill>
                  <a:srgbClr val="002060"/>
                </a:solidFill>
              </a:rPr>
              <a:t>Фенол в качестве консерванта содержится в инсулине, в свечах, антисептиках для полоскания горла, каплях для ушей, других разнообразных препаратах. </a:t>
            </a:r>
          </a:p>
        </p:txBody>
      </p:sp>
      <p:sp>
        <p:nvSpPr>
          <p:cNvPr id="3" name="Прямоугольник 2">
            <a:extLst>
              <a:ext uri="{FF2B5EF4-FFF2-40B4-BE49-F238E27FC236}">
                <a16:creationId xmlns:a16="http://schemas.microsoft.com/office/drawing/2014/main" xmlns="" id="{B049ED73-D152-4FD5-B067-C88FC811803F}"/>
              </a:ext>
            </a:extLst>
          </p:cNvPr>
          <p:cNvSpPr/>
          <p:nvPr/>
        </p:nvSpPr>
        <p:spPr>
          <a:xfrm>
            <a:off x="7203085" y="4519304"/>
            <a:ext cx="4555642" cy="2246769"/>
          </a:xfrm>
          <a:prstGeom prst="rect">
            <a:avLst/>
          </a:prstGeom>
        </p:spPr>
        <p:txBody>
          <a:bodyPr wrap="square">
            <a:spAutoFit/>
          </a:bodyPr>
          <a:lstStyle/>
          <a:p>
            <a:r>
              <a:rPr lang="ru-RU" sz="2000" dirty="0">
                <a:solidFill>
                  <a:srgbClr val="002060"/>
                </a:solidFill>
              </a:rPr>
              <a:t>Некоторые лекарственные препараты, в процессе метаболизма в организме превращаются в  фенол. И возглавит этот список не что иное, как </a:t>
            </a:r>
            <a:r>
              <a:rPr lang="ru-RU" sz="2000" dirty="0" err="1">
                <a:solidFill>
                  <a:srgbClr val="002060"/>
                </a:solidFill>
              </a:rPr>
              <a:t>парацетомол</a:t>
            </a:r>
            <a:r>
              <a:rPr lang="ru-RU" sz="2000" dirty="0">
                <a:solidFill>
                  <a:srgbClr val="002060"/>
                </a:solidFill>
              </a:rPr>
              <a:t> - самый безопасный детский препарат от  «температуры».</a:t>
            </a:r>
          </a:p>
          <a:p>
            <a:endParaRPr lang="ru-RU" sz="2000" dirty="0">
              <a:solidFill>
                <a:srgbClr val="002060"/>
              </a:solidFill>
            </a:endParaRPr>
          </a:p>
        </p:txBody>
      </p:sp>
    </p:spTree>
    <p:extLst>
      <p:ext uri="{BB962C8B-B14F-4D97-AF65-F5344CB8AC3E}">
        <p14:creationId xmlns:p14="http://schemas.microsoft.com/office/powerpoint/2010/main" xmlns="" val="1344248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472" y="2348880"/>
            <a:ext cx="7772400" cy="1470025"/>
          </a:xfrm>
        </p:spPr>
        <p:txBody>
          <a:bodyPr/>
          <a:lstStyle/>
          <a:p>
            <a:r>
              <a:rPr lang="ru-RU" dirty="0">
                <a:solidFill>
                  <a:schemeClr val="tx2">
                    <a:lumMod val="50000"/>
                  </a:schemeClr>
                </a:solidFill>
              </a:rPr>
              <a:t>Вакцинация детей</a:t>
            </a:r>
          </a:p>
        </p:txBody>
      </p:sp>
      <p:sp>
        <p:nvSpPr>
          <p:cNvPr id="8" name="Подзаголовок 7">
            <a:extLst>
              <a:ext uri="{FF2B5EF4-FFF2-40B4-BE49-F238E27FC236}">
                <a16:creationId xmlns:a16="http://schemas.microsoft.com/office/drawing/2014/main" xmlns="" id="{786C095D-3276-4655-B50D-536AA238BA4F}"/>
              </a:ext>
            </a:extLst>
          </p:cNvPr>
          <p:cNvSpPr>
            <a:spLocks noGrp="1"/>
          </p:cNvSpPr>
          <p:nvPr>
            <p:ph type="subTitle" idx="1"/>
          </p:nvPr>
        </p:nvSpPr>
        <p:spPr>
          <a:xfrm>
            <a:off x="2207568" y="1916832"/>
            <a:ext cx="8534400" cy="714380"/>
          </a:xfrm>
        </p:spPr>
        <p:txBody>
          <a:bodyPr anchor="t"/>
          <a:lstStyle/>
          <a:p>
            <a:r>
              <a:rPr lang="ru-RU" dirty="0">
                <a:solidFill>
                  <a:schemeClr val="tx2">
                    <a:lumMod val="50000"/>
                  </a:schemeClr>
                </a:solidFill>
              </a:rPr>
              <a:t>Дети и COVID-19, что нового?</a:t>
            </a:r>
          </a:p>
          <a:p>
            <a:endParaRPr lang="ru-RU" dirty="0"/>
          </a:p>
        </p:txBody>
      </p:sp>
    </p:spTree>
    <p:extLst>
      <p:ext uri="{BB962C8B-B14F-4D97-AF65-F5344CB8AC3E}">
        <p14:creationId xmlns:p14="http://schemas.microsoft.com/office/powerpoint/2010/main" xmlns="" val="1737422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CAB1D7E-3C63-482B-8275-CB12356C34BD}"/>
              </a:ext>
            </a:extLst>
          </p:cNvPr>
          <p:cNvSpPr>
            <a:spLocks noGrp="1"/>
          </p:cNvSpPr>
          <p:nvPr>
            <p:ph type="title"/>
          </p:nvPr>
        </p:nvSpPr>
        <p:spPr>
          <a:xfrm>
            <a:off x="1199456" y="316483"/>
            <a:ext cx="8506968" cy="1325563"/>
          </a:xfrm>
        </p:spPr>
        <p:txBody>
          <a:bodyPr>
            <a:normAutofit/>
          </a:bodyPr>
          <a:lstStyle/>
          <a:p>
            <a:r>
              <a:rPr lang="ru-RU" sz="3600" dirty="0">
                <a:solidFill>
                  <a:schemeClr val="tx2">
                    <a:lumMod val="50000"/>
                  </a:schemeClr>
                </a:solidFill>
              </a:rPr>
              <a:t>Почему дети болеют реже, чем взрослые? </a:t>
            </a:r>
          </a:p>
        </p:txBody>
      </p:sp>
      <p:sp>
        <p:nvSpPr>
          <p:cNvPr id="3" name="Объект 2">
            <a:extLst>
              <a:ext uri="{FF2B5EF4-FFF2-40B4-BE49-F238E27FC236}">
                <a16:creationId xmlns:a16="http://schemas.microsoft.com/office/drawing/2014/main" xmlns="" id="{363AAA17-B21E-429F-85BA-3E7B10BCACAE}"/>
              </a:ext>
            </a:extLst>
          </p:cNvPr>
          <p:cNvSpPr>
            <a:spLocks noGrp="1"/>
          </p:cNvSpPr>
          <p:nvPr>
            <p:ph idx="1"/>
          </p:nvPr>
        </p:nvSpPr>
        <p:spPr>
          <a:xfrm>
            <a:off x="2207568" y="1916832"/>
            <a:ext cx="9228528" cy="4351338"/>
          </a:xfrm>
        </p:spPr>
        <p:txBody>
          <a:bodyPr>
            <a:normAutofit lnSpcReduction="10000"/>
          </a:bodyPr>
          <a:lstStyle/>
          <a:p>
            <a:pPr marL="266700" indent="363538">
              <a:buNone/>
            </a:pPr>
            <a:r>
              <a:rPr lang="ru-RU" sz="2000" dirty="0">
                <a:solidFill>
                  <a:srgbClr val="002060"/>
                </a:solidFill>
              </a:rPr>
              <a:t>Инфицироваться COVID-19 могут дети любого возраста. Около 20% детей рискуют заболеть (с симптомами) новой коронавирусной инфекцией. </a:t>
            </a:r>
          </a:p>
          <a:p>
            <a:pPr marL="266700" indent="363538">
              <a:buNone/>
            </a:pPr>
            <a:r>
              <a:rPr lang="ru-RU" sz="2000" dirty="0">
                <a:solidFill>
                  <a:srgbClr val="002060"/>
                </a:solidFill>
              </a:rPr>
              <a:t>Один из путей внедрения вируса в организм - его попадание на слизистую носа. </a:t>
            </a:r>
          </a:p>
          <a:p>
            <a:pPr marL="266700" indent="363538">
              <a:buNone/>
            </a:pPr>
            <a:r>
              <a:rPr lang="ru-RU" sz="2000" dirty="0">
                <a:solidFill>
                  <a:srgbClr val="002060"/>
                </a:solidFill>
              </a:rPr>
              <a:t>Недавнее исследование показало, что по сравнению со взрослыми, в клетках слизистой носа детей меньше рецепторов ACE2, который вирус использует для заражения. </a:t>
            </a:r>
          </a:p>
          <a:p>
            <a:pPr marL="266700" indent="363538">
              <a:buNone/>
            </a:pPr>
            <a:r>
              <a:rPr lang="ru-RU" sz="2000" dirty="0">
                <a:solidFill>
                  <a:srgbClr val="002060"/>
                </a:solidFill>
              </a:rPr>
              <a:t>Вероятно, по этой причине, вирус не может закрепиться в верхних дыхательных путях детей и развить клиническую картину. </a:t>
            </a:r>
          </a:p>
          <a:p>
            <a:pPr marL="266700" indent="363538">
              <a:buNone/>
            </a:pPr>
            <a:r>
              <a:rPr lang="ru-RU" sz="2000" dirty="0">
                <a:solidFill>
                  <a:srgbClr val="002060"/>
                </a:solidFill>
              </a:rPr>
              <a:t>У детей намного чаще, чем у взрослых отмечаются желудочно-кишечные проявления инфекции, с рвотой, диареей, болями в животе. </a:t>
            </a:r>
          </a:p>
          <a:p>
            <a:pPr marL="266700" indent="363538">
              <a:buNone/>
            </a:pPr>
            <a:r>
              <a:rPr lang="ru-RU" sz="2000" dirty="0">
                <a:solidFill>
                  <a:srgbClr val="002060"/>
                </a:solidFill>
              </a:rPr>
              <a:t>Но, и классические симптомы COVID-19 (лихорадка, насморк, кашель, боли в мышцах) встречаются достаточно часто. </a:t>
            </a:r>
          </a:p>
          <a:p>
            <a:pPr marL="266700" indent="363538">
              <a:buNone/>
            </a:pPr>
            <a:r>
              <a:rPr lang="ru-RU" sz="2000" dirty="0">
                <a:solidFill>
                  <a:srgbClr val="002060"/>
                </a:solidFill>
              </a:rPr>
              <a:t>Большинство детей выздоравливают в течение одной-двух недель.</a:t>
            </a:r>
          </a:p>
        </p:txBody>
      </p:sp>
      <p:pic>
        <p:nvPicPr>
          <p:cNvPr id="4" name="Рисунок 3">
            <a:extLst>
              <a:ext uri="{FF2B5EF4-FFF2-40B4-BE49-F238E27FC236}">
                <a16:creationId xmlns:a16="http://schemas.microsoft.com/office/drawing/2014/main" xmlns="" id="{57E87D7B-DC0D-4EA2-9DE1-28490B089652}"/>
              </a:ext>
            </a:extLst>
          </p:cNvPr>
          <p:cNvPicPr>
            <a:picLocks noChangeAspect="1"/>
          </p:cNvPicPr>
          <p:nvPr/>
        </p:nvPicPr>
        <p:blipFill>
          <a:blip r:embed="rId2"/>
          <a:stretch>
            <a:fillRect/>
          </a:stretch>
        </p:blipFill>
        <p:spPr>
          <a:xfrm>
            <a:off x="9706424" y="250792"/>
            <a:ext cx="2185416" cy="1456944"/>
          </a:xfrm>
          <a:prstGeom prst="rect">
            <a:avLst/>
          </a:prstGeom>
        </p:spPr>
      </p:pic>
    </p:spTree>
    <p:extLst>
      <p:ext uri="{BB962C8B-B14F-4D97-AF65-F5344CB8AC3E}">
        <p14:creationId xmlns:p14="http://schemas.microsoft.com/office/powerpoint/2010/main" xmlns="" val="52451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xmlns="" id="{597E7773-E023-4543-9778-22A56382C7E3}"/>
              </a:ext>
            </a:extLst>
          </p:cNvPr>
          <p:cNvSpPr/>
          <p:nvPr/>
        </p:nvSpPr>
        <p:spPr>
          <a:xfrm>
            <a:off x="2392117" y="342528"/>
            <a:ext cx="6552728" cy="1323439"/>
          </a:xfrm>
          <a:prstGeom prst="rect">
            <a:avLst/>
          </a:prstGeom>
        </p:spPr>
        <p:txBody>
          <a:bodyPr wrap="square">
            <a:spAutoFit/>
          </a:bodyPr>
          <a:lstStyle/>
          <a:p>
            <a:r>
              <a:rPr lang="ru-RU" sz="2000" dirty="0">
                <a:solidFill>
                  <a:srgbClr val="212529"/>
                </a:solidFill>
                <a:latin typeface="Source Sans Pro" panose="020B0503030403020204" pitchFamily="34" charset="0"/>
              </a:rPr>
              <a:t>	Дети в возрасте до 1 года подвержены более высокому риску тяжёлого течения COVID-19. </a:t>
            </a:r>
          </a:p>
          <a:p>
            <a:r>
              <a:rPr lang="ru-RU" sz="2000" dirty="0">
                <a:solidFill>
                  <a:srgbClr val="212529"/>
                </a:solidFill>
                <a:latin typeface="Source Sans Pro" panose="020B0503030403020204" pitchFamily="34" charset="0"/>
              </a:rPr>
              <a:t>	Вероятно, это связано с их незрелой иммунной системой и меньшим размером дыхательных путей.</a:t>
            </a:r>
          </a:p>
        </p:txBody>
      </p:sp>
      <p:pic>
        <p:nvPicPr>
          <p:cNvPr id="10" name="Рисунок 9">
            <a:extLst>
              <a:ext uri="{FF2B5EF4-FFF2-40B4-BE49-F238E27FC236}">
                <a16:creationId xmlns:a16="http://schemas.microsoft.com/office/drawing/2014/main" xmlns="" id="{C05CF6A7-15D1-429E-A37C-24B12033574F}"/>
              </a:ext>
            </a:extLst>
          </p:cNvPr>
          <p:cNvPicPr>
            <a:picLocks noChangeAspect="1"/>
          </p:cNvPicPr>
          <p:nvPr/>
        </p:nvPicPr>
        <p:blipFill>
          <a:blip r:embed="rId2"/>
          <a:stretch>
            <a:fillRect/>
          </a:stretch>
        </p:blipFill>
        <p:spPr>
          <a:xfrm flipH="1">
            <a:off x="9336360" y="188640"/>
            <a:ext cx="2699945" cy="1631217"/>
          </a:xfrm>
          <a:prstGeom prst="rect">
            <a:avLst/>
          </a:prstGeom>
        </p:spPr>
      </p:pic>
      <p:sp>
        <p:nvSpPr>
          <p:cNvPr id="11" name="Прямоугольник 10">
            <a:extLst>
              <a:ext uri="{FF2B5EF4-FFF2-40B4-BE49-F238E27FC236}">
                <a16:creationId xmlns:a16="http://schemas.microsoft.com/office/drawing/2014/main" xmlns="" id="{FD25D511-A577-4D62-B559-7BE79DA931F9}"/>
              </a:ext>
            </a:extLst>
          </p:cNvPr>
          <p:cNvSpPr/>
          <p:nvPr/>
        </p:nvSpPr>
        <p:spPr>
          <a:xfrm>
            <a:off x="3575720" y="1922568"/>
            <a:ext cx="7839583" cy="2246769"/>
          </a:xfrm>
          <a:prstGeom prst="rect">
            <a:avLst/>
          </a:prstGeom>
        </p:spPr>
        <p:txBody>
          <a:bodyPr wrap="square">
            <a:spAutoFit/>
          </a:bodyPr>
          <a:lstStyle/>
          <a:p>
            <a:r>
              <a:rPr lang="ru-RU" sz="2000" dirty="0">
                <a:solidFill>
                  <a:srgbClr val="212529"/>
                </a:solidFill>
              </a:rPr>
              <a:t>Кроме того в группе риска — дети с серьезными патологиями. </a:t>
            </a:r>
          </a:p>
          <a:p>
            <a:r>
              <a:rPr lang="ru-RU" sz="2000" dirty="0">
                <a:solidFill>
                  <a:srgbClr val="212529"/>
                </a:solidFill>
              </a:rPr>
              <a:t>Например, пороками развития, хроническими заболеваниями сердечно-сосудистой и нервной систем, органов дыхания, врожденными иммунодефицитными состояниями, онкологией, проблемами с обменом веществ. В этих случаях, помимо большего риска тяжелого течения COVID-19, может происходить декомпенсация основного заболевания. </a:t>
            </a:r>
            <a:endParaRPr lang="ru-RU" sz="2000" dirty="0"/>
          </a:p>
        </p:txBody>
      </p:sp>
      <p:sp>
        <p:nvSpPr>
          <p:cNvPr id="12" name="Прямоугольник 11">
            <a:extLst>
              <a:ext uri="{FF2B5EF4-FFF2-40B4-BE49-F238E27FC236}">
                <a16:creationId xmlns:a16="http://schemas.microsoft.com/office/drawing/2014/main" xmlns="" id="{0F2E9763-D2E2-455B-A645-7549230F19AB}"/>
              </a:ext>
            </a:extLst>
          </p:cNvPr>
          <p:cNvSpPr/>
          <p:nvPr/>
        </p:nvSpPr>
        <p:spPr>
          <a:xfrm>
            <a:off x="2567608" y="4365104"/>
            <a:ext cx="9158400" cy="2246769"/>
          </a:xfrm>
          <a:prstGeom prst="rect">
            <a:avLst/>
          </a:prstGeom>
        </p:spPr>
        <p:txBody>
          <a:bodyPr wrap="square">
            <a:spAutoFit/>
          </a:bodyPr>
          <a:lstStyle/>
          <a:p>
            <a:r>
              <a:rPr lang="ru-RU" sz="2000" dirty="0">
                <a:solidFill>
                  <a:srgbClr val="212529"/>
                </a:solidFill>
                <a:latin typeface="Source Sans Pro" panose="020B0503030403020204" pitchFamily="34" charset="0"/>
              </a:rPr>
              <a:t>Одно из частых осложнений коронавируса у несовершеннолетних — пневмония, в том числе с развитием дыхательной недостаточности. У детей от семи лет она возникает чаще. </a:t>
            </a:r>
          </a:p>
          <a:p>
            <a:r>
              <a:rPr lang="ru-RU" sz="2000" dirty="0">
                <a:solidFill>
                  <a:srgbClr val="212529"/>
                </a:solidFill>
                <a:latin typeface="Source Sans Pro" panose="020B0503030403020204" pitchFamily="34" charset="0"/>
              </a:rPr>
              <a:t>Тяжелее других болезнь переносят малыши до года и подростки. </a:t>
            </a:r>
          </a:p>
          <a:p>
            <a:r>
              <a:rPr lang="ru-RU" sz="2000" dirty="0">
                <a:solidFill>
                  <a:srgbClr val="212529"/>
                </a:solidFill>
                <a:latin typeface="Source Sans Pro" panose="020B0503030403020204" pitchFamily="34" charset="0"/>
              </a:rPr>
              <a:t>Кроме того, перенесённый </a:t>
            </a:r>
            <a:r>
              <a:rPr lang="ru-RU" sz="2000" dirty="0" err="1">
                <a:solidFill>
                  <a:srgbClr val="212529"/>
                </a:solidFill>
                <a:latin typeface="Source Sans Pro" panose="020B0503030403020204" pitchFamily="34" charset="0"/>
              </a:rPr>
              <a:t>ковид</a:t>
            </a:r>
            <a:r>
              <a:rPr lang="ru-RU" sz="2000" dirty="0">
                <a:solidFill>
                  <a:srgbClr val="212529"/>
                </a:solidFill>
                <a:latin typeface="Source Sans Pro" panose="020B0503030403020204" pitchFamily="34" charset="0"/>
              </a:rPr>
              <a:t> имеет и отдалённые последствия. </a:t>
            </a:r>
          </a:p>
          <a:p>
            <a:r>
              <a:rPr lang="ru-RU" sz="2000" dirty="0">
                <a:solidFill>
                  <a:srgbClr val="212529"/>
                </a:solidFill>
                <a:latin typeface="Source Sans Pro" panose="020B0503030403020204" pitchFamily="34" charset="0"/>
              </a:rPr>
              <a:t>Среди них — проблемы с почками, печенью, сердечно-сосудистой и дыхательной системами.</a:t>
            </a:r>
            <a:endParaRPr lang="ru-RU" sz="2000" dirty="0"/>
          </a:p>
        </p:txBody>
      </p:sp>
    </p:spTree>
    <p:extLst>
      <p:ext uri="{BB962C8B-B14F-4D97-AF65-F5344CB8AC3E}">
        <p14:creationId xmlns:p14="http://schemas.microsoft.com/office/powerpoint/2010/main" xmlns="" val="226900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24D74C9-20F5-49BA-BB9C-9571BD4CE72E}"/>
              </a:ext>
            </a:extLst>
          </p:cNvPr>
          <p:cNvSpPr txBox="1"/>
          <p:nvPr/>
        </p:nvSpPr>
        <p:spPr>
          <a:xfrm>
            <a:off x="3359696" y="4396094"/>
            <a:ext cx="8457600" cy="1938992"/>
          </a:xfrm>
          <a:prstGeom prst="rect">
            <a:avLst/>
          </a:prstGeom>
          <a:noFill/>
        </p:spPr>
        <p:txBody>
          <a:bodyPr wrap="square" rtlCol="0">
            <a:spAutoFit/>
          </a:bodyPr>
          <a:lstStyle/>
          <a:p>
            <a:r>
              <a:rPr lang="ru-RU" sz="2400" b="1" dirty="0">
                <a:solidFill>
                  <a:srgbClr val="002060"/>
                </a:solidFill>
                <a:cs typeface="Arial" panose="020B0604020202020204" pitchFamily="34" charset="0"/>
              </a:rPr>
              <a:t>Детские инфекции исторически являлись основной причиной детских смертей.</a:t>
            </a:r>
          </a:p>
          <a:p>
            <a:endParaRPr lang="ru-RU" sz="2400" b="1" dirty="0">
              <a:solidFill>
                <a:srgbClr val="002060"/>
              </a:solidFill>
              <a:cs typeface="Arial" panose="020B0604020202020204" pitchFamily="34" charset="0"/>
            </a:endParaRPr>
          </a:p>
          <a:p>
            <a:r>
              <a:rPr lang="ru-RU" sz="2400" b="1" dirty="0">
                <a:solidFill>
                  <a:srgbClr val="002060"/>
                </a:solidFill>
                <a:cs typeface="Arial" panose="020B0604020202020204" pitchFamily="34" charset="0"/>
              </a:rPr>
              <a:t>В 19-м веке в России детская смертность составляла 40%.</a:t>
            </a:r>
          </a:p>
          <a:p>
            <a:r>
              <a:rPr lang="ru-RU" sz="2400" b="1" dirty="0">
                <a:solidFill>
                  <a:srgbClr val="002060"/>
                </a:solidFill>
                <a:cs typeface="Arial" panose="020B0604020202020204" pitchFamily="34" charset="0"/>
              </a:rPr>
              <a:t> Причем 40% умерших приходилось на детей до 1 года</a:t>
            </a:r>
          </a:p>
        </p:txBody>
      </p:sp>
      <p:pic>
        <p:nvPicPr>
          <p:cNvPr id="11" name="Рисунок 10">
            <a:extLst>
              <a:ext uri="{FF2B5EF4-FFF2-40B4-BE49-F238E27FC236}">
                <a16:creationId xmlns:a16="http://schemas.microsoft.com/office/drawing/2014/main" xmlns="" id="{77029C21-3A1D-4764-8BB2-96DF7FD3152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8304" y="1916832"/>
            <a:ext cx="2265310" cy="1512168"/>
          </a:xfrm>
          <a:prstGeom prst="rect">
            <a:avLst/>
          </a:prstGeom>
          <a:effectLst>
            <a:softEdge rad="190500"/>
          </a:effectLst>
        </p:spPr>
      </p:pic>
      <p:pic>
        <p:nvPicPr>
          <p:cNvPr id="12" name="Picture 2" descr="https://mbounosh17.ru/wp-content/uploads/2019/01/f4981bf549d6f021b7035a630489aec1.jpg">
            <a:extLst>
              <a:ext uri="{FF2B5EF4-FFF2-40B4-BE49-F238E27FC236}">
                <a16:creationId xmlns:a16="http://schemas.microsoft.com/office/drawing/2014/main" xmlns="" id="{D08A39D5-6713-43D5-B57A-01B95094A72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748020" y="3346628"/>
            <a:ext cx="1531187" cy="101792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Рисунок 13">
            <a:extLst>
              <a:ext uri="{FF2B5EF4-FFF2-40B4-BE49-F238E27FC236}">
                <a16:creationId xmlns:a16="http://schemas.microsoft.com/office/drawing/2014/main" xmlns="" id="{399FE8DC-E35A-45F2-87A0-BC722BE74E9B}"/>
              </a:ext>
            </a:extLst>
          </p:cNvPr>
          <p:cNvPicPr>
            <a:picLocks noChangeAspect="1"/>
          </p:cNvPicPr>
          <p:nvPr/>
        </p:nvPicPr>
        <p:blipFill>
          <a:blip r:embed="rId5" cstate="print"/>
          <a:stretch>
            <a:fillRect/>
          </a:stretch>
        </p:blipFill>
        <p:spPr>
          <a:xfrm>
            <a:off x="603012" y="5584266"/>
            <a:ext cx="1910602" cy="1273734"/>
          </a:xfrm>
          <a:prstGeom prst="rect">
            <a:avLst/>
          </a:prstGeom>
        </p:spPr>
      </p:pic>
      <p:pic>
        <p:nvPicPr>
          <p:cNvPr id="15" name="Рисунок 14">
            <a:extLst>
              <a:ext uri="{FF2B5EF4-FFF2-40B4-BE49-F238E27FC236}">
                <a16:creationId xmlns:a16="http://schemas.microsoft.com/office/drawing/2014/main" xmlns="" id="{9782E76D-63AB-4F9B-BE8C-8F28A03BD895}"/>
              </a:ext>
            </a:extLst>
          </p:cNvPr>
          <p:cNvPicPr>
            <a:picLocks noChangeAspect="1"/>
          </p:cNvPicPr>
          <p:nvPr/>
        </p:nvPicPr>
        <p:blipFill>
          <a:blip r:embed="rId6" cstate="print"/>
          <a:stretch>
            <a:fillRect/>
          </a:stretch>
        </p:blipFill>
        <p:spPr>
          <a:xfrm>
            <a:off x="86009" y="3559224"/>
            <a:ext cx="1574043" cy="1788349"/>
          </a:xfrm>
          <a:prstGeom prst="rect">
            <a:avLst/>
          </a:prstGeom>
        </p:spPr>
      </p:pic>
      <p:sp>
        <p:nvSpPr>
          <p:cNvPr id="16" name="TextBox 15">
            <a:extLst>
              <a:ext uri="{FF2B5EF4-FFF2-40B4-BE49-F238E27FC236}">
                <a16:creationId xmlns:a16="http://schemas.microsoft.com/office/drawing/2014/main" xmlns="" id="{1219D989-1C88-4434-B63F-8484877E1A26}"/>
              </a:ext>
            </a:extLst>
          </p:cNvPr>
          <p:cNvSpPr txBox="1"/>
          <p:nvPr/>
        </p:nvSpPr>
        <p:spPr>
          <a:xfrm>
            <a:off x="1815847" y="4385568"/>
            <a:ext cx="1228221" cy="646331"/>
          </a:xfrm>
          <a:prstGeom prst="rect">
            <a:avLst/>
          </a:prstGeom>
          <a:noFill/>
        </p:spPr>
        <p:txBody>
          <a:bodyPr wrap="none" rtlCol="0">
            <a:spAutoFit/>
          </a:bodyPr>
          <a:lstStyle/>
          <a:p>
            <a:r>
              <a:rPr lang="ru-RU" sz="3600" dirty="0">
                <a:solidFill>
                  <a:srgbClr val="002060"/>
                </a:solidFill>
                <a:cs typeface="Arial" panose="020B0604020202020204" pitchFamily="34" charset="0"/>
              </a:rPr>
              <a:t>- 40%</a:t>
            </a:r>
          </a:p>
        </p:txBody>
      </p:sp>
      <p:sp>
        <p:nvSpPr>
          <p:cNvPr id="2" name="Прямоугольник 1">
            <a:extLst>
              <a:ext uri="{FF2B5EF4-FFF2-40B4-BE49-F238E27FC236}">
                <a16:creationId xmlns:a16="http://schemas.microsoft.com/office/drawing/2014/main" xmlns="" id="{0151B8A5-105A-4B89-A08A-585A4524AC88}"/>
              </a:ext>
            </a:extLst>
          </p:cNvPr>
          <p:cNvSpPr/>
          <p:nvPr/>
        </p:nvSpPr>
        <p:spPr>
          <a:xfrm>
            <a:off x="2513614" y="1080046"/>
            <a:ext cx="9119773" cy="2308324"/>
          </a:xfrm>
          <a:prstGeom prst="rect">
            <a:avLst/>
          </a:prstGeom>
        </p:spPr>
        <p:txBody>
          <a:bodyPr wrap="square">
            <a:spAutoFit/>
          </a:bodyPr>
          <a:lstStyle/>
          <a:p>
            <a:pPr algn="just"/>
            <a:r>
              <a:rPr lang="ru-RU" sz="2400" dirty="0">
                <a:solidFill>
                  <a:srgbClr val="002060"/>
                </a:solidFill>
              </a:rPr>
              <a:t>Вакцина – медицинский или ветеринарный препарат, предназначенный для создания иммунитета к инфекционным болезням. Вакцина изготавливается из  ослабленных или убитых микроорганизмов, продуктов их жизнедеятельности</a:t>
            </a:r>
            <a:r>
              <a:rPr lang="ru-RU" sz="2400" b="1" dirty="0">
                <a:solidFill>
                  <a:srgbClr val="002060"/>
                </a:solidFill>
              </a:rPr>
              <a:t>, </a:t>
            </a:r>
            <a:r>
              <a:rPr lang="ru-RU" sz="2400" dirty="0">
                <a:solidFill>
                  <a:srgbClr val="002060"/>
                </a:solidFill>
              </a:rPr>
              <a:t>или из их антигенов, полученных генно-инженерным или химическим путём. </a:t>
            </a:r>
          </a:p>
        </p:txBody>
      </p:sp>
      <p:sp>
        <p:nvSpPr>
          <p:cNvPr id="18" name="Заголовок 1">
            <a:extLst>
              <a:ext uri="{FF2B5EF4-FFF2-40B4-BE49-F238E27FC236}">
                <a16:creationId xmlns:a16="http://schemas.microsoft.com/office/drawing/2014/main" xmlns="" id="{D7BF0E64-3480-455A-87FD-60B66487A955}"/>
              </a:ext>
            </a:extLst>
          </p:cNvPr>
          <p:cNvSpPr>
            <a:spLocks noGrp="1"/>
          </p:cNvSpPr>
          <p:nvPr>
            <p:ph type="title"/>
          </p:nvPr>
        </p:nvSpPr>
        <p:spPr>
          <a:xfrm>
            <a:off x="2077453" y="0"/>
            <a:ext cx="9236233" cy="1143000"/>
          </a:xfrm>
        </p:spPr>
        <p:txBody>
          <a:bodyPr>
            <a:normAutofit/>
          </a:bodyPr>
          <a:lstStyle/>
          <a:p>
            <a:pPr algn="ctr"/>
            <a:r>
              <a:rPr lang="ru-RU" sz="4000" b="1" dirty="0">
                <a:solidFill>
                  <a:srgbClr val="002060"/>
                </a:solidFill>
              </a:rPr>
              <a:t>Что такое вакцина?</a:t>
            </a:r>
          </a:p>
        </p:txBody>
      </p:sp>
    </p:spTree>
    <p:extLst>
      <p:ext uri="{BB962C8B-B14F-4D97-AF65-F5344CB8AC3E}">
        <p14:creationId xmlns:p14="http://schemas.microsoft.com/office/powerpoint/2010/main" xmlns="" val="3364197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4DB5480-24FC-4827-8EB3-73EC372FE7C9}"/>
              </a:ext>
            </a:extLst>
          </p:cNvPr>
          <p:cNvSpPr>
            <a:spLocks noGrp="1"/>
          </p:cNvSpPr>
          <p:nvPr>
            <p:ph type="title"/>
          </p:nvPr>
        </p:nvSpPr>
        <p:spPr>
          <a:xfrm>
            <a:off x="3719736" y="188640"/>
            <a:ext cx="4820419" cy="787230"/>
          </a:xfrm>
        </p:spPr>
        <p:txBody>
          <a:bodyPr/>
          <a:lstStyle/>
          <a:p>
            <a:r>
              <a:rPr lang="ru-RU" dirty="0">
                <a:solidFill>
                  <a:schemeClr val="tx2">
                    <a:lumMod val="50000"/>
                  </a:schemeClr>
                </a:solidFill>
              </a:rPr>
              <a:t>Вакцинация детей</a:t>
            </a:r>
          </a:p>
        </p:txBody>
      </p:sp>
      <p:sp>
        <p:nvSpPr>
          <p:cNvPr id="3" name="Объект 2">
            <a:extLst>
              <a:ext uri="{FF2B5EF4-FFF2-40B4-BE49-F238E27FC236}">
                <a16:creationId xmlns:a16="http://schemas.microsoft.com/office/drawing/2014/main" xmlns="" id="{5DC75D0C-3500-49C3-A3F4-BB07ED9DC9AC}"/>
              </a:ext>
            </a:extLst>
          </p:cNvPr>
          <p:cNvSpPr>
            <a:spLocks noGrp="1"/>
          </p:cNvSpPr>
          <p:nvPr>
            <p:ph idx="1"/>
          </p:nvPr>
        </p:nvSpPr>
        <p:spPr>
          <a:xfrm>
            <a:off x="2207568" y="1052736"/>
            <a:ext cx="9617469" cy="2803454"/>
          </a:xfrm>
        </p:spPr>
        <p:txBody>
          <a:bodyPr>
            <a:normAutofit/>
          </a:bodyPr>
          <a:lstStyle/>
          <a:p>
            <a:r>
              <a:rPr lang="ru-RU" sz="2000" dirty="0">
                <a:solidFill>
                  <a:schemeClr val="tx2">
                    <a:lumMod val="50000"/>
                  </a:schemeClr>
                </a:solidFill>
              </a:rPr>
              <a:t>Подростков от 12 до 17 лет прививают от COVID-19 почти </a:t>
            </a:r>
            <a:r>
              <a:rPr lang="ru-RU" sz="2000" b="1" i="1" dirty="0">
                <a:solidFill>
                  <a:schemeClr val="tx2">
                    <a:lumMod val="50000"/>
                  </a:schemeClr>
                </a:solidFill>
              </a:rPr>
              <a:t>во всех развитых странах.</a:t>
            </a:r>
            <a:endParaRPr lang="ru-RU" sz="2000" dirty="0">
              <a:solidFill>
                <a:schemeClr val="tx2">
                  <a:lumMod val="50000"/>
                </a:schemeClr>
              </a:solidFill>
            </a:endParaRPr>
          </a:p>
          <a:p>
            <a:r>
              <a:rPr lang="ru-RU" sz="2000" b="1" i="1" dirty="0">
                <a:solidFill>
                  <a:schemeClr val="tx2">
                    <a:lumMod val="50000"/>
                  </a:schemeClr>
                </a:solidFill>
              </a:rPr>
              <a:t>Многие государства уже допустили к вакцине и детей от 5 до 11. </a:t>
            </a:r>
            <a:r>
              <a:rPr lang="ru-RU" sz="2000" dirty="0">
                <a:solidFill>
                  <a:schemeClr val="tx2">
                    <a:lumMod val="50000"/>
                  </a:schemeClr>
                </a:solidFill>
              </a:rPr>
              <a:t>Например, это сделали в США и ряде стран ЕС. </a:t>
            </a:r>
          </a:p>
          <a:p>
            <a:r>
              <a:rPr lang="ru-RU" sz="2000" dirty="0">
                <a:solidFill>
                  <a:schemeClr val="tx2">
                    <a:lumMod val="50000"/>
                  </a:schemeClr>
                </a:solidFill>
              </a:rPr>
              <a:t>В России поступление в гражданский оборот вакцины «Спутник М» ожидают на следующей неделе, сообщил 13 января РИА «Новости» директор НИЦ эпидемиологии и микробиологии имени Гамалеи Александр </a:t>
            </a:r>
            <a:r>
              <a:rPr lang="ru-RU" sz="2000" dirty="0" err="1">
                <a:solidFill>
                  <a:schemeClr val="tx2">
                    <a:lumMod val="50000"/>
                  </a:schemeClr>
                </a:solidFill>
              </a:rPr>
              <a:t>Гинцбург</a:t>
            </a:r>
            <a:r>
              <a:rPr lang="ru-RU" sz="2000" dirty="0">
                <a:solidFill>
                  <a:schemeClr val="tx2">
                    <a:lumMod val="50000"/>
                  </a:schemeClr>
                </a:solidFill>
              </a:rPr>
              <a:t>. </a:t>
            </a:r>
          </a:p>
          <a:p>
            <a:r>
              <a:rPr lang="ru-RU" sz="2000" dirty="0">
                <a:solidFill>
                  <a:schemeClr val="tx2">
                    <a:lumMod val="50000"/>
                  </a:schemeClr>
                </a:solidFill>
              </a:rPr>
              <a:t>21 января первых 2400 доз поступило в Свердловскую область</a:t>
            </a:r>
          </a:p>
          <a:p>
            <a:endParaRPr lang="ru-RU" sz="2000" dirty="0">
              <a:solidFill>
                <a:schemeClr val="tx2">
                  <a:lumMod val="50000"/>
                </a:schemeClr>
              </a:solidFill>
            </a:endParaRPr>
          </a:p>
        </p:txBody>
      </p:sp>
      <p:pic>
        <p:nvPicPr>
          <p:cNvPr id="5" name="Рисунок 4">
            <a:extLst>
              <a:ext uri="{FF2B5EF4-FFF2-40B4-BE49-F238E27FC236}">
                <a16:creationId xmlns:a16="http://schemas.microsoft.com/office/drawing/2014/main" xmlns="" id="{61EA545A-A961-4BAD-AB20-20DDFEF899A8}"/>
              </a:ext>
            </a:extLst>
          </p:cNvPr>
          <p:cNvPicPr>
            <a:picLocks noChangeAspect="1"/>
          </p:cNvPicPr>
          <p:nvPr/>
        </p:nvPicPr>
        <p:blipFill rotWithShape="1">
          <a:blip r:embed="rId2"/>
          <a:srcRect l="2579" t="22700" r="3973" b="25851"/>
          <a:stretch/>
        </p:blipFill>
        <p:spPr>
          <a:xfrm>
            <a:off x="4316374" y="4077072"/>
            <a:ext cx="6892194" cy="2520280"/>
          </a:xfrm>
          <a:prstGeom prst="rect">
            <a:avLst/>
          </a:prstGeom>
        </p:spPr>
      </p:pic>
    </p:spTree>
    <p:extLst>
      <p:ext uri="{BB962C8B-B14F-4D97-AF65-F5344CB8AC3E}">
        <p14:creationId xmlns:p14="http://schemas.microsoft.com/office/powerpoint/2010/main" xmlns="" val="389073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5877" y="100364"/>
            <a:ext cx="9858418" cy="1336593"/>
          </a:xfrm>
        </p:spPr>
        <p:txBody>
          <a:bodyPr anchor="t">
            <a:noAutofit/>
          </a:bodyPr>
          <a:lstStyle/>
          <a:p>
            <a:pPr algn="r"/>
            <a:r>
              <a:rPr lang="ru-RU" sz="4000" dirty="0">
                <a:solidFill>
                  <a:srgbClr val="002060"/>
                </a:solidFill>
                <a:cs typeface="Arial" panose="020B0604020202020204" pitchFamily="34" charset="0"/>
              </a:rPr>
              <a:t>Эпидемии инфекций — это пройденный этап</a:t>
            </a:r>
            <a:br>
              <a:rPr lang="ru-RU" sz="4000" dirty="0">
                <a:solidFill>
                  <a:srgbClr val="002060"/>
                </a:solidFill>
                <a:cs typeface="Arial" panose="020B0604020202020204" pitchFamily="34" charset="0"/>
              </a:rPr>
            </a:br>
            <a:r>
              <a:rPr lang="ru-RU" sz="4000" dirty="0">
                <a:solidFill>
                  <a:srgbClr val="002060"/>
                </a:solidFill>
                <a:cs typeface="Arial" panose="020B0604020202020204" pitchFamily="34" charset="0"/>
              </a:rPr>
              <a:t>                                в человеческой истории?</a:t>
            </a:r>
          </a:p>
        </p:txBody>
      </p:sp>
      <p:sp>
        <p:nvSpPr>
          <p:cNvPr id="3" name="Объект 2"/>
          <p:cNvSpPr>
            <a:spLocks noGrp="1"/>
          </p:cNvSpPr>
          <p:nvPr>
            <p:ph idx="1"/>
          </p:nvPr>
        </p:nvSpPr>
        <p:spPr>
          <a:xfrm>
            <a:off x="6351161" y="2128899"/>
            <a:ext cx="5814646" cy="3960440"/>
          </a:xfrm>
        </p:spPr>
        <p:txBody>
          <a:bodyPr anchor="t">
            <a:noAutofit/>
          </a:bodyPr>
          <a:lstStyle/>
          <a:p>
            <a:r>
              <a:rPr lang="ru-RU" sz="2400" dirty="0">
                <a:solidFill>
                  <a:srgbClr val="002060"/>
                </a:solidFill>
                <a:cs typeface="Arial" panose="020B0604020202020204" pitchFamily="34" charset="0"/>
              </a:rPr>
              <a:t>Инфекции имеют тенденцию возвращаться</a:t>
            </a:r>
          </a:p>
          <a:p>
            <a:endParaRPr lang="ru-RU" sz="2400" dirty="0">
              <a:solidFill>
                <a:srgbClr val="002060"/>
              </a:solidFill>
              <a:cs typeface="Arial" panose="020B0604020202020204" pitchFamily="34" charset="0"/>
            </a:endParaRPr>
          </a:p>
          <a:p>
            <a:r>
              <a:rPr lang="ru-RU" sz="2400" dirty="0">
                <a:solidFill>
                  <a:srgbClr val="002060"/>
                </a:solidFill>
                <a:cs typeface="Arial" panose="020B0604020202020204" pitchFamily="34" charset="0"/>
              </a:rPr>
              <a:t>Быстро распространяются среди восприимчивого населения не привитые/не болевшие</a:t>
            </a:r>
          </a:p>
        </p:txBody>
      </p:sp>
      <p:pic>
        <p:nvPicPr>
          <p:cNvPr id="6" name="Рисунок 5"/>
          <p:cNvPicPr>
            <a:picLocks noChangeAspect="1"/>
          </p:cNvPicPr>
          <p:nvPr/>
        </p:nvPicPr>
        <p:blipFill>
          <a:blip r:embed="rId3"/>
          <a:stretch>
            <a:fillRect/>
          </a:stretch>
        </p:blipFill>
        <p:spPr>
          <a:xfrm>
            <a:off x="230328" y="836712"/>
            <a:ext cx="5616624" cy="5708229"/>
          </a:xfrm>
          <a:prstGeom prst="rect">
            <a:avLst/>
          </a:prstGeom>
        </p:spPr>
      </p:pic>
    </p:spTree>
    <p:extLst>
      <p:ext uri="{BB962C8B-B14F-4D97-AF65-F5344CB8AC3E}">
        <p14:creationId xmlns:p14="http://schemas.microsoft.com/office/powerpoint/2010/main" xmlns="" val="958436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9591A1E1-D497-48AC-ADE0-90261FEC7122}"/>
              </a:ext>
            </a:extLst>
          </p:cNvPr>
          <p:cNvSpPr/>
          <p:nvPr/>
        </p:nvSpPr>
        <p:spPr>
          <a:xfrm>
            <a:off x="2370733" y="1350903"/>
            <a:ext cx="6624736" cy="1569660"/>
          </a:xfrm>
          <a:prstGeom prst="rect">
            <a:avLst/>
          </a:prstGeom>
        </p:spPr>
        <p:txBody>
          <a:bodyPr wrap="square">
            <a:spAutoFit/>
          </a:bodyPr>
          <a:lstStyle/>
          <a:p>
            <a:pPr marL="342900" indent="-342900">
              <a:buFont typeface="Arial" panose="020B0604020202020204" pitchFamily="34" charset="0"/>
              <a:buChar char="•"/>
            </a:pPr>
            <a:r>
              <a:rPr lang="ru-RU" sz="2400" dirty="0">
                <a:solidFill>
                  <a:srgbClr val="002060"/>
                </a:solidFill>
                <a:cs typeface="Arial" panose="020B0604020202020204" pitchFamily="34" charset="0"/>
              </a:rPr>
              <a:t>Высоко контагиозных (заразных) </a:t>
            </a:r>
          </a:p>
          <a:p>
            <a:pPr marL="342900" indent="-342900">
              <a:buFont typeface="Arial" panose="020B0604020202020204" pitchFamily="34" charset="0"/>
              <a:buChar char="•"/>
            </a:pPr>
            <a:r>
              <a:rPr lang="ru-RU" sz="2400" dirty="0" err="1">
                <a:solidFill>
                  <a:srgbClr val="002060"/>
                </a:solidFill>
                <a:cs typeface="Arial" panose="020B0604020202020204" pitchFamily="34" charset="0"/>
              </a:rPr>
              <a:t>Инвалидизирующих</a:t>
            </a:r>
            <a:r>
              <a:rPr lang="ru-RU" sz="2400" dirty="0">
                <a:solidFill>
                  <a:srgbClr val="002060"/>
                </a:solidFill>
                <a:cs typeface="Arial" panose="020B0604020202020204" pitchFamily="34" charset="0"/>
              </a:rPr>
              <a:t> и приводящих к смерти </a:t>
            </a:r>
          </a:p>
          <a:p>
            <a:pPr marL="342900" indent="-342900">
              <a:buFont typeface="Arial" panose="020B0604020202020204" pitchFamily="34" charset="0"/>
              <a:buChar char="•"/>
            </a:pPr>
            <a:r>
              <a:rPr lang="ru-RU" sz="2400" dirty="0">
                <a:solidFill>
                  <a:srgbClr val="002060"/>
                </a:solidFill>
                <a:cs typeface="Arial" panose="020B0604020202020204" pitchFamily="34" charset="0"/>
              </a:rPr>
              <a:t>Нет эффективной терапии </a:t>
            </a:r>
          </a:p>
          <a:p>
            <a:pPr marL="342900" indent="-342900">
              <a:buFont typeface="Arial" panose="020B0604020202020204" pitchFamily="34" charset="0"/>
              <a:buChar char="•"/>
            </a:pPr>
            <a:r>
              <a:rPr lang="ru-RU" sz="2400" dirty="0">
                <a:solidFill>
                  <a:srgbClr val="002060"/>
                </a:solidFill>
                <a:cs typeface="Arial" panose="020B0604020202020204" pitchFamily="34" charset="0"/>
              </a:rPr>
              <a:t>Нет других средств предупреждения </a:t>
            </a:r>
          </a:p>
        </p:txBody>
      </p:sp>
      <p:sp>
        <p:nvSpPr>
          <p:cNvPr id="7" name="TextBox 6">
            <a:extLst>
              <a:ext uri="{FF2B5EF4-FFF2-40B4-BE49-F238E27FC236}">
                <a16:creationId xmlns:a16="http://schemas.microsoft.com/office/drawing/2014/main" xmlns="" id="{ADFE2F63-600A-4A5D-AB03-1EB3217B93EB}"/>
              </a:ext>
            </a:extLst>
          </p:cNvPr>
          <p:cNvSpPr txBox="1"/>
          <p:nvPr/>
        </p:nvSpPr>
        <p:spPr>
          <a:xfrm>
            <a:off x="2861058" y="189908"/>
            <a:ext cx="9067590" cy="707886"/>
          </a:xfrm>
          <a:prstGeom prst="rect">
            <a:avLst/>
          </a:prstGeom>
          <a:noFill/>
        </p:spPr>
        <p:txBody>
          <a:bodyPr wrap="square" rtlCol="0">
            <a:spAutoFit/>
          </a:bodyPr>
          <a:lstStyle/>
          <a:p>
            <a:r>
              <a:rPr lang="ru-RU" sz="4000" b="1" dirty="0">
                <a:solidFill>
                  <a:srgbClr val="002060"/>
                </a:solidFill>
                <a:latin typeface="+mj-lt"/>
                <a:cs typeface="Arial" panose="020B0604020202020204" pitchFamily="34" charset="0"/>
              </a:rPr>
              <a:t>От каких инфекций делают прививки? </a:t>
            </a:r>
          </a:p>
        </p:txBody>
      </p:sp>
      <p:pic>
        <p:nvPicPr>
          <p:cNvPr id="8" name="Рисунок 7">
            <a:extLst>
              <a:ext uri="{FF2B5EF4-FFF2-40B4-BE49-F238E27FC236}">
                <a16:creationId xmlns:a16="http://schemas.microsoft.com/office/drawing/2014/main" xmlns="" id="{A5316575-1880-46F0-8847-B267ADA15CB3}"/>
              </a:ext>
            </a:extLst>
          </p:cNvPr>
          <p:cNvPicPr>
            <a:picLocks noChangeAspect="1"/>
          </p:cNvPicPr>
          <p:nvPr/>
        </p:nvPicPr>
        <p:blipFill>
          <a:blip r:embed="rId3"/>
          <a:stretch>
            <a:fillRect/>
          </a:stretch>
        </p:blipFill>
        <p:spPr>
          <a:xfrm>
            <a:off x="3000850" y="3373672"/>
            <a:ext cx="3476691" cy="1978103"/>
          </a:xfrm>
          <a:prstGeom prst="rect">
            <a:avLst/>
          </a:prstGeom>
        </p:spPr>
      </p:pic>
      <p:pic>
        <p:nvPicPr>
          <p:cNvPr id="9" name="Рисунок 8">
            <a:extLst>
              <a:ext uri="{FF2B5EF4-FFF2-40B4-BE49-F238E27FC236}">
                <a16:creationId xmlns:a16="http://schemas.microsoft.com/office/drawing/2014/main" xmlns="" id="{4F391798-A058-44FF-A7E9-945D8E212EAB}"/>
              </a:ext>
            </a:extLst>
          </p:cNvPr>
          <p:cNvPicPr>
            <a:picLocks noChangeAspect="1"/>
          </p:cNvPicPr>
          <p:nvPr/>
        </p:nvPicPr>
        <p:blipFill>
          <a:blip r:embed="rId4" cstate="print"/>
          <a:stretch>
            <a:fillRect/>
          </a:stretch>
        </p:blipFill>
        <p:spPr>
          <a:xfrm>
            <a:off x="1396314" y="4518045"/>
            <a:ext cx="1498280" cy="1524362"/>
          </a:xfrm>
          <a:prstGeom prst="rect">
            <a:avLst/>
          </a:prstGeom>
        </p:spPr>
      </p:pic>
      <p:pic>
        <p:nvPicPr>
          <p:cNvPr id="10" name="Рисунок 9">
            <a:extLst>
              <a:ext uri="{FF2B5EF4-FFF2-40B4-BE49-F238E27FC236}">
                <a16:creationId xmlns:a16="http://schemas.microsoft.com/office/drawing/2014/main" xmlns="" id="{3F151E8E-0785-40D1-91BB-7B8313200338}"/>
              </a:ext>
            </a:extLst>
          </p:cNvPr>
          <p:cNvPicPr>
            <a:picLocks noChangeAspect="1"/>
          </p:cNvPicPr>
          <p:nvPr/>
        </p:nvPicPr>
        <p:blipFill>
          <a:blip r:embed="rId5"/>
          <a:stretch>
            <a:fillRect/>
          </a:stretch>
        </p:blipFill>
        <p:spPr>
          <a:xfrm>
            <a:off x="9120336" y="1868388"/>
            <a:ext cx="2233721" cy="3784059"/>
          </a:xfrm>
          <a:prstGeom prst="rect">
            <a:avLst/>
          </a:prstGeom>
        </p:spPr>
      </p:pic>
      <p:pic>
        <p:nvPicPr>
          <p:cNvPr id="11" name="Рисунок 10">
            <a:extLst>
              <a:ext uri="{FF2B5EF4-FFF2-40B4-BE49-F238E27FC236}">
                <a16:creationId xmlns:a16="http://schemas.microsoft.com/office/drawing/2014/main" xmlns="" id="{65032F70-69FC-47FC-A235-6572BDA8E1FE}"/>
              </a:ext>
            </a:extLst>
          </p:cNvPr>
          <p:cNvPicPr>
            <a:picLocks noChangeAspect="1"/>
          </p:cNvPicPr>
          <p:nvPr/>
        </p:nvPicPr>
        <p:blipFill rotWithShape="1">
          <a:blip r:embed="rId6"/>
          <a:srcRect l="5201" t="5105"/>
          <a:stretch/>
        </p:blipFill>
        <p:spPr>
          <a:xfrm>
            <a:off x="6583798" y="2952780"/>
            <a:ext cx="2286804" cy="2100576"/>
          </a:xfrm>
          <a:prstGeom prst="rect">
            <a:avLst/>
          </a:prstGeom>
        </p:spPr>
      </p:pic>
    </p:spTree>
    <p:extLst>
      <p:ext uri="{BB962C8B-B14F-4D97-AF65-F5344CB8AC3E}">
        <p14:creationId xmlns:p14="http://schemas.microsoft.com/office/powerpoint/2010/main" xmlns="" val="1586912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65E5F168-4CA7-4D8F-954C-28978634A7B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480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ext uri="{D42A27DB-BD31-4B8C-83A1-F6EECF244321}">
                <p14:modId xmlns:p14="http://schemas.microsoft.com/office/powerpoint/2010/main" xmlns="" val="4226860764"/>
              </p:ext>
            </p:extLst>
          </p:nvPr>
        </p:nvGraphicFramePr>
        <p:xfrm>
          <a:off x="2207568" y="3429000"/>
          <a:ext cx="7414329" cy="412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2711624" y="26253"/>
            <a:ext cx="9147532" cy="1938992"/>
          </a:xfrm>
          <a:prstGeom prst="rect">
            <a:avLst/>
          </a:prstGeom>
          <a:noFill/>
        </p:spPr>
        <p:txBody>
          <a:bodyPr wrap="square" rtlCol="0">
            <a:spAutoFit/>
          </a:bodyPr>
          <a:lstStyle/>
          <a:p>
            <a:r>
              <a:rPr lang="ru-RU" sz="4000" dirty="0">
                <a:solidFill>
                  <a:srgbClr val="002060"/>
                </a:solidFill>
                <a:latin typeface="+mj-lt"/>
                <a:cs typeface="Arial" panose="020B0604020202020204" pitchFamily="34" charset="0"/>
              </a:rPr>
              <a:t>Число болезней, включённых в Национальные календари прививок  разных стран </a:t>
            </a:r>
          </a:p>
        </p:txBody>
      </p:sp>
      <p:grpSp>
        <p:nvGrpSpPr>
          <p:cNvPr id="9" name="Группа 8"/>
          <p:cNvGrpSpPr/>
          <p:nvPr/>
        </p:nvGrpSpPr>
        <p:grpSpPr>
          <a:xfrm>
            <a:off x="9264352" y="4519352"/>
            <a:ext cx="2160240" cy="1944216"/>
            <a:chOff x="5707709" y="1514739"/>
            <a:chExt cx="2572971" cy="2389187"/>
          </a:xfrm>
          <a:solidFill>
            <a:schemeClr val="accent5"/>
          </a:solidFill>
          <a:effectLst>
            <a:outerShdw blurRad="50800" dist="38100" algn="l" rotWithShape="0">
              <a:schemeClr val="accent6">
                <a:lumMod val="60000"/>
                <a:lumOff val="40000"/>
                <a:alpha val="40000"/>
              </a:schemeClr>
            </a:outerShdw>
          </a:effectLst>
        </p:grpSpPr>
        <p:sp>
          <p:nvSpPr>
            <p:cNvPr id="10" name="Овал 9"/>
            <p:cNvSpPr/>
            <p:nvPr/>
          </p:nvSpPr>
          <p:spPr>
            <a:xfrm>
              <a:off x="5736431" y="1514739"/>
              <a:ext cx="2389187" cy="2389187"/>
            </a:xfrm>
            <a:prstGeom prst="ellipse">
              <a:avLst/>
            </a:prstGeom>
            <a:grpFill/>
            <a:scene3d>
              <a:camera prst="orthographicFront"/>
              <a:lightRig rig="threePt" dir="t"/>
            </a:scene3d>
            <a:sp3d prstMaterial="dkEdge">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Овал 4"/>
            <p:cNvSpPr txBox="1"/>
            <p:nvPr/>
          </p:nvSpPr>
          <p:spPr>
            <a:xfrm>
              <a:off x="5707709" y="1916725"/>
              <a:ext cx="2572971" cy="1689410"/>
            </a:xfrm>
            <a:prstGeom prst="rect">
              <a:avLst/>
            </a:prstGeom>
            <a:noFill/>
            <a:scene3d>
              <a:camera prst="orthographicFront"/>
              <a:lightRig rig="threePt" dir="t"/>
            </a:scene3d>
            <a:sp3d prstMaterial="dkEdge">
              <a:bevelT/>
            </a:sp3d>
          </p:spPr>
          <p:style>
            <a:lnRef idx="0">
              <a:scrgbClr r="0" g="0" b="0"/>
            </a:lnRef>
            <a:fillRef idx="0">
              <a:scrgbClr r="0" g="0" b="0"/>
            </a:fillRef>
            <a:effectRef idx="0">
              <a:scrgbClr r="0" g="0" b="0"/>
            </a:effectRef>
            <a:fontRef idx="minor">
              <a:schemeClr val="tx1"/>
            </a:fontRef>
          </p:style>
          <p:txBody>
            <a:bodyPr spcFirstLastPara="0" vert="horz" wrap="square" lIns="98614" tIns="61913" rIns="98614" bIns="61913" numCol="1" spcCol="1270" anchor="ctr" anchorCtr="0">
              <a:noAutofit/>
            </a:bodyPr>
            <a:lstStyle/>
            <a:p>
              <a:pPr algn="ctr" defTabSz="2166938">
                <a:lnSpc>
                  <a:spcPct val="90000"/>
                </a:lnSpc>
                <a:spcBef>
                  <a:spcPct val="0"/>
                </a:spcBef>
                <a:spcAft>
                  <a:spcPct val="35000"/>
                </a:spcAft>
              </a:pPr>
              <a:r>
                <a:rPr lang="ru-RU" sz="1350" b="1" i="1" dirty="0">
                  <a:latin typeface="Arial" panose="020B0604020202020204" pitchFamily="34" charset="0"/>
                  <a:cs typeface="Arial" panose="020B0604020202020204" pitchFamily="34" charset="0"/>
                </a:rPr>
                <a:t>12</a:t>
              </a:r>
            </a:p>
            <a:p>
              <a:pPr algn="ctr" defTabSz="2166938">
                <a:lnSpc>
                  <a:spcPct val="90000"/>
                </a:lnSpc>
                <a:spcBef>
                  <a:spcPct val="0"/>
                </a:spcBef>
                <a:spcAft>
                  <a:spcPct val="35000"/>
                </a:spcAft>
              </a:pPr>
              <a:r>
                <a:rPr lang="ru-RU" sz="1350" b="1" i="1" dirty="0">
                  <a:latin typeface="Arial" panose="020B0604020202020204" pitchFamily="34" charset="0"/>
                  <a:cs typeface="Arial" panose="020B0604020202020204" pitchFamily="34" charset="0"/>
                </a:rPr>
                <a:t>Великобритания</a:t>
              </a:r>
              <a:r>
                <a:rPr lang="ru-RU" sz="1350" dirty="0">
                  <a:latin typeface="Arial" panose="020B0604020202020204" pitchFamily="34" charset="0"/>
                  <a:cs typeface="Arial" panose="020B0604020202020204" pitchFamily="34" charset="0"/>
                </a:rPr>
                <a:t> </a:t>
              </a:r>
            </a:p>
          </p:txBody>
        </p:sp>
      </p:grpSp>
      <p:sp>
        <p:nvSpPr>
          <p:cNvPr id="3" name="Прямоугольник 2">
            <a:extLst>
              <a:ext uri="{FF2B5EF4-FFF2-40B4-BE49-F238E27FC236}">
                <a16:creationId xmlns:a16="http://schemas.microsoft.com/office/drawing/2014/main" xmlns="" id="{6A1A6F65-8D21-4268-A818-BA5ACAFB73A1}"/>
              </a:ext>
            </a:extLst>
          </p:cNvPr>
          <p:cNvSpPr/>
          <p:nvPr/>
        </p:nvSpPr>
        <p:spPr>
          <a:xfrm>
            <a:off x="2880920" y="2002589"/>
            <a:ext cx="8416473" cy="1569660"/>
          </a:xfrm>
          <a:prstGeom prst="rect">
            <a:avLst/>
          </a:prstGeom>
        </p:spPr>
        <p:txBody>
          <a:bodyPr wrap="square">
            <a:spAutoFit/>
          </a:bodyPr>
          <a:lstStyle/>
          <a:p>
            <a:r>
              <a:rPr lang="ru-RU" sz="2400" dirty="0">
                <a:solidFill>
                  <a:srgbClr val="002060"/>
                </a:solidFill>
              </a:rPr>
              <a:t>На сегодняшний день в мире известно более 1,5 тыс. инфекционных болезней и их возбудителей , но люди научились предотвращать только небольшую часть из них с помощью профилактических прививок.</a:t>
            </a:r>
          </a:p>
        </p:txBody>
      </p:sp>
    </p:spTree>
    <p:extLst>
      <p:ext uri="{BB962C8B-B14F-4D97-AF65-F5344CB8AC3E}">
        <p14:creationId xmlns:p14="http://schemas.microsoft.com/office/powerpoint/2010/main" xmlns="" val="382164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407" t="3" r="-2839" b="44063"/>
          <a:stretch/>
        </p:blipFill>
        <p:spPr>
          <a:xfrm>
            <a:off x="552614" y="116632"/>
            <a:ext cx="7055554" cy="5796646"/>
          </a:xfrm>
        </p:spPr>
      </p:pic>
      <p:sp>
        <p:nvSpPr>
          <p:cNvPr id="3" name="Стрелка: влево 2">
            <a:extLst>
              <a:ext uri="{FF2B5EF4-FFF2-40B4-BE49-F238E27FC236}">
                <a16:creationId xmlns:a16="http://schemas.microsoft.com/office/drawing/2014/main" xmlns="" id="{DD00E14D-294C-4B6A-91BA-C1C6D6E64279}"/>
              </a:ext>
            </a:extLst>
          </p:cNvPr>
          <p:cNvSpPr/>
          <p:nvPr/>
        </p:nvSpPr>
        <p:spPr>
          <a:xfrm>
            <a:off x="7617499" y="3175832"/>
            <a:ext cx="3384376" cy="48463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ротавирусной инфекции</a:t>
            </a:r>
          </a:p>
        </p:txBody>
      </p:sp>
      <p:sp>
        <p:nvSpPr>
          <p:cNvPr id="13" name="Стрелка: влево 12">
            <a:extLst>
              <a:ext uri="{FF2B5EF4-FFF2-40B4-BE49-F238E27FC236}">
                <a16:creationId xmlns:a16="http://schemas.microsoft.com/office/drawing/2014/main" xmlns="" id="{B0E66D93-0A2B-4263-83F9-5981B9AD8096}"/>
              </a:ext>
            </a:extLst>
          </p:cNvPr>
          <p:cNvSpPr/>
          <p:nvPr/>
        </p:nvSpPr>
        <p:spPr>
          <a:xfrm>
            <a:off x="7593835" y="4823547"/>
            <a:ext cx="3384376" cy="55168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менингококковой инфекции</a:t>
            </a:r>
          </a:p>
        </p:txBody>
      </p:sp>
      <p:sp>
        <p:nvSpPr>
          <p:cNvPr id="14" name="Стрелка: влево 13">
            <a:extLst>
              <a:ext uri="{FF2B5EF4-FFF2-40B4-BE49-F238E27FC236}">
                <a16:creationId xmlns:a16="http://schemas.microsoft.com/office/drawing/2014/main" xmlns="" id="{06FC4117-A0F0-4B32-9F0E-2C68BA358861}"/>
              </a:ext>
            </a:extLst>
          </p:cNvPr>
          <p:cNvSpPr/>
          <p:nvPr/>
        </p:nvSpPr>
        <p:spPr>
          <a:xfrm>
            <a:off x="7617499" y="5445224"/>
            <a:ext cx="3384376" cy="48463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ветряной оспы</a:t>
            </a:r>
          </a:p>
        </p:txBody>
      </p:sp>
      <p:sp>
        <p:nvSpPr>
          <p:cNvPr id="6" name="Правая фигурная скобка 5">
            <a:extLst>
              <a:ext uri="{FF2B5EF4-FFF2-40B4-BE49-F238E27FC236}">
                <a16:creationId xmlns:a16="http://schemas.microsoft.com/office/drawing/2014/main" xmlns="" id="{471E7D27-365A-4FF1-8109-EAFCD90B6C7E}"/>
              </a:ext>
            </a:extLst>
          </p:cNvPr>
          <p:cNvSpPr/>
          <p:nvPr/>
        </p:nvSpPr>
        <p:spPr>
          <a:xfrm>
            <a:off x="7185451" y="2492896"/>
            <a:ext cx="360039" cy="1850504"/>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Правая фигурная скобка 14">
            <a:extLst>
              <a:ext uri="{FF2B5EF4-FFF2-40B4-BE49-F238E27FC236}">
                <a16:creationId xmlns:a16="http://schemas.microsoft.com/office/drawing/2014/main" xmlns="" id="{38D9D08E-BD89-49D1-A5DD-5E881AF86E87}"/>
              </a:ext>
            </a:extLst>
          </p:cNvPr>
          <p:cNvSpPr/>
          <p:nvPr/>
        </p:nvSpPr>
        <p:spPr>
          <a:xfrm>
            <a:off x="7176120" y="4823548"/>
            <a:ext cx="360039" cy="55168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xmlns="" id="{E19BBE77-D22A-4B81-814E-44C978C64DB7}"/>
              </a:ext>
            </a:extLst>
          </p:cNvPr>
          <p:cNvSpPr/>
          <p:nvPr/>
        </p:nvSpPr>
        <p:spPr>
          <a:xfrm>
            <a:off x="7536160" y="466479"/>
            <a:ext cx="4583832" cy="1477328"/>
          </a:xfrm>
          <a:prstGeom prst="rect">
            <a:avLst/>
          </a:prstGeom>
        </p:spPr>
        <p:txBody>
          <a:bodyPr wrap="square">
            <a:spAutoFit/>
          </a:bodyPr>
          <a:lstStyle/>
          <a:p>
            <a:r>
              <a:rPr lang="ru-RU" dirty="0">
                <a:solidFill>
                  <a:schemeClr val="accent1">
                    <a:lumMod val="50000"/>
                  </a:schemeClr>
                </a:solidFill>
              </a:rPr>
              <a:t>ПРИКАЗ МЗ СО и Роспотребнадзора СО </a:t>
            </a:r>
          </a:p>
          <a:p>
            <a:r>
              <a:rPr lang="ru-RU" dirty="0">
                <a:solidFill>
                  <a:schemeClr val="accent1">
                    <a:lumMod val="50000"/>
                  </a:schemeClr>
                </a:solidFill>
              </a:rPr>
              <a:t>от 1 ноября 2017 г. N 1895-п/01-01-01-01/393</a:t>
            </a:r>
          </a:p>
          <a:p>
            <a:r>
              <a:rPr lang="ru-RU" dirty="0">
                <a:solidFill>
                  <a:schemeClr val="accent1">
                    <a:lumMod val="50000"/>
                  </a:schemeClr>
                </a:solidFill>
              </a:rPr>
              <a:t>«Об утверждении регионального календаря профилактических прививок Свердловской области»</a:t>
            </a:r>
          </a:p>
        </p:txBody>
      </p:sp>
    </p:spTree>
    <p:extLst>
      <p:ext uri="{BB962C8B-B14F-4D97-AF65-F5344CB8AC3E}">
        <p14:creationId xmlns:p14="http://schemas.microsoft.com/office/powerpoint/2010/main" xmlns="" val="369129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xmlns="" val="0"/>
              </a:ext>
            </a:extLst>
          </a:blip>
          <a:srcRect l="1855" t="55649" r="-3053" b="-7412"/>
          <a:stretch/>
        </p:blipFill>
        <p:spPr>
          <a:xfrm>
            <a:off x="262658" y="907036"/>
            <a:ext cx="8096818" cy="5950964"/>
          </a:xfrm>
          <a:prstGeom prst="rect">
            <a:avLst/>
          </a:prstGeom>
        </p:spPr>
      </p:pic>
      <p:sp>
        <p:nvSpPr>
          <p:cNvPr id="5" name="TextBox 4"/>
          <p:cNvSpPr txBox="1"/>
          <p:nvPr/>
        </p:nvSpPr>
        <p:spPr>
          <a:xfrm>
            <a:off x="3298599" y="311080"/>
            <a:ext cx="7037504" cy="584775"/>
          </a:xfrm>
          <a:prstGeom prst="rect">
            <a:avLst/>
          </a:prstGeom>
          <a:noFill/>
        </p:spPr>
        <p:txBody>
          <a:bodyPr wrap="none" rtlCol="0">
            <a:spAutoFit/>
          </a:bodyPr>
          <a:lstStyle/>
          <a:p>
            <a:r>
              <a:rPr lang="ru-RU" sz="3200" b="1" dirty="0">
                <a:solidFill>
                  <a:schemeClr val="accent1">
                    <a:lumMod val="50000"/>
                  </a:schemeClr>
                </a:solidFill>
                <a:latin typeface="+mj-lt"/>
                <a:cs typeface="Arial" panose="020B0604020202020204" pitchFamily="34" charset="0"/>
              </a:rPr>
              <a:t>Региональный календарь продолжение </a:t>
            </a:r>
          </a:p>
        </p:txBody>
      </p:sp>
      <p:sp>
        <p:nvSpPr>
          <p:cNvPr id="15" name="Стрелка: влево 14">
            <a:extLst>
              <a:ext uri="{FF2B5EF4-FFF2-40B4-BE49-F238E27FC236}">
                <a16:creationId xmlns:a16="http://schemas.microsoft.com/office/drawing/2014/main" xmlns="" id="{96175B93-530A-430D-B64C-DC93EDAD10CB}"/>
              </a:ext>
            </a:extLst>
          </p:cNvPr>
          <p:cNvSpPr/>
          <p:nvPr/>
        </p:nvSpPr>
        <p:spPr>
          <a:xfrm>
            <a:off x="8616280" y="1527379"/>
            <a:ext cx="3384376" cy="57373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клещевой инфекции</a:t>
            </a:r>
          </a:p>
        </p:txBody>
      </p:sp>
      <p:sp>
        <p:nvSpPr>
          <p:cNvPr id="16" name="Стрелка: влево 15">
            <a:extLst>
              <a:ext uri="{FF2B5EF4-FFF2-40B4-BE49-F238E27FC236}">
                <a16:creationId xmlns:a16="http://schemas.microsoft.com/office/drawing/2014/main" xmlns="" id="{F8EFA727-BD18-4C98-951F-2CA49EA3757D}"/>
              </a:ext>
            </a:extLst>
          </p:cNvPr>
          <p:cNvSpPr/>
          <p:nvPr/>
        </p:nvSpPr>
        <p:spPr>
          <a:xfrm>
            <a:off x="8653577" y="2266284"/>
            <a:ext cx="3384376" cy="584774"/>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гепатита А</a:t>
            </a:r>
          </a:p>
        </p:txBody>
      </p:sp>
      <p:sp>
        <p:nvSpPr>
          <p:cNvPr id="17" name="Стрелка: влево 16">
            <a:extLst>
              <a:ext uri="{FF2B5EF4-FFF2-40B4-BE49-F238E27FC236}">
                <a16:creationId xmlns:a16="http://schemas.microsoft.com/office/drawing/2014/main" xmlns="" id="{26B0A55D-CFE1-4F5F-AAAF-1C7B6D9C9CA5}"/>
              </a:ext>
            </a:extLst>
          </p:cNvPr>
          <p:cNvSpPr/>
          <p:nvPr/>
        </p:nvSpPr>
        <p:spPr>
          <a:xfrm>
            <a:off x="8616280" y="4581127"/>
            <a:ext cx="3384376" cy="584775"/>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dirty="0"/>
              <a:t>против </a:t>
            </a:r>
            <a:r>
              <a:rPr lang="ru-RU" sz="1400" dirty="0" err="1"/>
              <a:t>папилломавирусной</a:t>
            </a:r>
            <a:r>
              <a:rPr lang="ru-RU" sz="1400" dirty="0"/>
              <a:t>  инфекции</a:t>
            </a:r>
          </a:p>
        </p:txBody>
      </p:sp>
      <p:sp>
        <p:nvSpPr>
          <p:cNvPr id="18" name="Правая фигурная скобка 17">
            <a:extLst>
              <a:ext uri="{FF2B5EF4-FFF2-40B4-BE49-F238E27FC236}">
                <a16:creationId xmlns:a16="http://schemas.microsoft.com/office/drawing/2014/main" xmlns="" id="{9C8BA7E9-1927-412B-A87A-AC5A4C5E4931}"/>
              </a:ext>
            </a:extLst>
          </p:cNvPr>
          <p:cNvSpPr/>
          <p:nvPr/>
        </p:nvSpPr>
        <p:spPr>
          <a:xfrm>
            <a:off x="8153435" y="991580"/>
            <a:ext cx="360039" cy="164533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9" name="Правая фигурная скобка 18">
            <a:extLst>
              <a:ext uri="{FF2B5EF4-FFF2-40B4-BE49-F238E27FC236}">
                <a16:creationId xmlns:a16="http://schemas.microsoft.com/office/drawing/2014/main" xmlns="" id="{40B55443-CBF2-420A-BBAD-3001D0F4040E}"/>
              </a:ext>
            </a:extLst>
          </p:cNvPr>
          <p:cNvSpPr/>
          <p:nvPr/>
        </p:nvSpPr>
        <p:spPr>
          <a:xfrm>
            <a:off x="8218655" y="2145664"/>
            <a:ext cx="360039" cy="82601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xmlns="" val="1198080337"/>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44797</TotalTime>
  <Words>5034</Words>
  <Application>Microsoft Office PowerPoint</Application>
  <PresentationFormat>Произвольный</PresentationFormat>
  <Paragraphs>322</Paragraphs>
  <Slides>30</Slides>
  <Notes>20</Notes>
  <HiddenSlides>0</HiddenSlides>
  <MMClips>0</MMClips>
  <ScaleCrop>false</ScaleCrop>
  <HeadingPairs>
    <vt:vector size="4" baseType="variant">
      <vt:variant>
        <vt:lpstr>Тема</vt:lpstr>
      </vt:variant>
      <vt:variant>
        <vt:i4>2</vt:i4>
      </vt:variant>
      <vt:variant>
        <vt:lpstr>Заголовки слайдов</vt:lpstr>
      </vt:variant>
      <vt:variant>
        <vt:i4>30</vt:i4>
      </vt:variant>
    </vt:vector>
  </HeadingPairs>
  <TitlesOfParts>
    <vt:vector size="32" baseType="lpstr">
      <vt:lpstr>Blank</vt:lpstr>
      <vt:lpstr>Custom Design</vt:lpstr>
      <vt:lpstr>Вакцинопрофилактика инфекционных заболеваний у детей</vt:lpstr>
      <vt:lpstr> Вакцинация – это </vt:lpstr>
      <vt:lpstr>Что такое вакцина?</vt:lpstr>
      <vt:lpstr>Эпидемии инфекций — это пройденный этап                                 в человеческой истории?</vt:lpstr>
      <vt:lpstr>Слайд 5</vt:lpstr>
      <vt:lpstr>Слайд 6</vt:lpstr>
      <vt:lpstr>Слайд 7</vt:lpstr>
      <vt:lpstr>Слайд 8</vt:lpstr>
      <vt:lpstr>Слайд 9</vt:lpstr>
      <vt:lpstr>Вакцинация и права человека </vt:lpstr>
      <vt:lpstr>Слайд 11</vt:lpstr>
      <vt:lpstr>Слайд 12</vt:lpstr>
      <vt:lpstr>Слайд 13</vt:lpstr>
      <vt:lpstr>Слайд 14</vt:lpstr>
      <vt:lpstr>Что такое прививки</vt:lpstr>
      <vt:lpstr>Инфекционные заболевания уже  не опасны: так ли это ?</vt:lpstr>
      <vt:lpstr>Ни одна вакцина не вызывает такого  количества осложнений  как натуральная инфекция</vt:lpstr>
      <vt:lpstr>Часто ли после вакцинации развиваются осложнения?</vt:lpstr>
      <vt:lpstr>Заблуждение 3. Все инфекционные болезни хорошо лечатся</vt:lpstr>
      <vt:lpstr>Заблуждение 4  Вакцинопрофилактика-вмешательство в естественный отбор. Это ведет к вырождению человеческой расы</vt:lpstr>
      <vt:lpstr>В чем же состоит суть профилактических прививок?</vt:lpstr>
      <vt:lpstr>Заблуждение 5        «…Все прививки подавляют иммунную систему…»</vt:lpstr>
      <vt:lpstr>От туберкулеза (БЦЖ) –вакцинация на 3-7 сутки после рождения,  ревакцинация в 6-7 лет</vt:lpstr>
      <vt:lpstr>Прививку ребенку первого года жизни: может быть подождать? </vt:lpstr>
      <vt:lpstr>Состав вакцин</vt:lpstr>
      <vt:lpstr>Диагностическая туберкулиновая проба Манту и фенол</vt:lpstr>
      <vt:lpstr>Вакцинация детей</vt:lpstr>
      <vt:lpstr>Почему дети болеют реже, чем взрослые? </vt:lpstr>
      <vt:lpstr>Слайд 29</vt:lpstr>
      <vt:lpstr>Вакцинация детей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Medical</dc:title>
  <dc:creator>showeet.com</dc:creator>
  <dc:description>© Copyright Showeet.com</dc:description>
  <cp:lastModifiedBy>Мед кабинет</cp:lastModifiedBy>
  <cp:revision>60</cp:revision>
  <dcterms:created xsi:type="dcterms:W3CDTF">2011-05-09T14:18:21Z</dcterms:created>
  <dcterms:modified xsi:type="dcterms:W3CDTF">2024-12-24T07:50:24Z</dcterms:modified>
  <cp:category>Templates</cp:category>
</cp:coreProperties>
</file>