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8" r:id="rId2"/>
    <p:sldId id="262" r:id="rId3"/>
    <p:sldId id="275" r:id="rId4"/>
    <p:sldId id="276" r:id="rId5"/>
    <p:sldId id="277" r:id="rId6"/>
    <p:sldId id="274" r:id="rId7"/>
    <p:sldId id="278" r:id="rId8"/>
    <p:sldId id="272" r:id="rId9"/>
    <p:sldId id="279" r:id="rId10"/>
    <p:sldId id="283" r:id="rId11"/>
    <p:sldId id="291" r:id="rId12"/>
    <p:sldId id="282" r:id="rId13"/>
    <p:sldId id="273" r:id="rId14"/>
    <p:sldId id="280" r:id="rId15"/>
    <p:sldId id="281" r:id="rId16"/>
    <p:sldId id="284" r:id="rId17"/>
    <p:sldId id="289" r:id="rId18"/>
    <p:sldId id="285" r:id="rId19"/>
    <p:sldId id="290" r:id="rId20"/>
    <p:sldId id="292" r:id="rId21"/>
    <p:sldId id="287" r:id="rId22"/>
    <p:sldId id="286" r:id="rId23"/>
    <p:sldId id="288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678" autoAdjust="0"/>
    <p:restoredTop sz="94660"/>
  </p:normalViewPr>
  <p:slideViewPr>
    <p:cSldViewPr>
      <p:cViewPr varScale="1">
        <p:scale>
          <a:sx n="64" d="100"/>
          <a:sy n="64" d="100"/>
        </p:scale>
        <p:origin x="-151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9C9A52-3CB6-42F2-9816-B3B66234E2D4}" type="doc">
      <dgm:prSet loTypeId="urn:microsoft.com/office/officeart/2005/8/layout/process1" loCatId="process" qsTypeId="urn:microsoft.com/office/officeart/2005/8/quickstyle/simple5" qsCatId="simple" csTypeId="urn:microsoft.com/office/officeart/2005/8/colors/colorful1" csCatId="colorful" phldr="1"/>
      <dgm:spPr/>
    </dgm:pt>
    <dgm:pt modelId="{D1BB072F-75B5-44AC-8B5F-841AB439D2A5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Активная</a:t>
          </a:r>
          <a:r>
            <a:rPr lang="ru-RU" dirty="0" smtClean="0"/>
            <a:t> </a:t>
          </a:r>
          <a:endParaRPr lang="ru-RU" dirty="0"/>
        </a:p>
      </dgm:t>
    </dgm:pt>
    <dgm:pt modelId="{EA75AFC2-7B09-4D56-AE4E-AF298775E5C0}" type="parTrans" cxnId="{2C83FAF5-0ECD-4EA1-89AA-E5F17F4B43F9}">
      <dgm:prSet/>
      <dgm:spPr/>
      <dgm:t>
        <a:bodyPr/>
        <a:lstStyle/>
        <a:p>
          <a:endParaRPr lang="ru-RU"/>
        </a:p>
      </dgm:t>
    </dgm:pt>
    <dgm:pt modelId="{E9CA1230-E938-4E38-A596-25AF718597DE}" type="sibTrans" cxnId="{2C83FAF5-0ECD-4EA1-89AA-E5F17F4B43F9}">
      <dgm:prSet/>
      <dgm:spPr/>
      <dgm:t>
        <a:bodyPr/>
        <a:lstStyle/>
        <a:p>
          <a:endParaRPr lang="ru-RU"/>
        </a:p>
      </dgm:t>
    </dgm:pt>
    <dgm:pt modelId="{01579A0A-6D20-42F0-B189-BBAE45499014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Рабочая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C760CEF-79F1-457C-B47B-701F0488CBD6}" type="parTrans" cxnId="{E897916F-7A58-4876-A405-4DDAAB79C152}">
      <dgm:prSet/>
      <dgm:spPr/>
      <dgm:t>
        <a:bodyPr/>
        <a:lstStyle/>
        <a:p>
          <a:endParaRPr lang="ru-RU"/>
        </a:p>
      </dgm:t>
    </dgm:pt>
    <dgm:pt modelId="{D6380645-E3CE-4A8A-A822-F0EADE99843E}" type="sibTrans" cxnId="{E897916F-7A58-4876-A405-4DDAAB79C152}">
      <dgm:prSet/>
      <dgm:spPr/>
      <dgm:t>
        <a:bodyPr/>
        <a:lstStyle/>
        <a:p>
          <a:endParaRPr lang="ru-RU"/>
        </a:p>
      </dgm:t>
    </dgm:pt>
    <dgm:pt modelId="{4DF45866-F8E7-418A-89CC-AB09D4823A01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Спокойная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962E79C-B07E-4768-9401-F3C29A1FCB94}" type="parTrans" cxnId="{E5D3E004-4707-40EE-9EFB-5AEC2B02A689}">
      <dgm:prSet/>
      <dgm:spPr/>
      <dgm:t>
        <a:bodyPr/>
        <a:lstStyle/>
        <a:p>
          <a:endParaRPr lang="ru-RU"/>
        </a:p>
      </dgm:t>
    </dgm:pt>
    <dgm:pt modelId="{829DF6F6-1C6B-4A06-8505-9E757A178044}" type="sibTrans" cxnId="{E5D3E004-4707-40EE-9EFB-5AEC2B02A689}">
      <dgm:prSet/>
      <dgm:spPr/>
      <dgm:t>
        <a:bodyPr/>
        <a:lstStyle/>
        <a:p>
          <a:endParaRPr lang="ru-RU"/>
        </a:p>
      </dgm:t>
    </dgm:pt>
    <dgm:pt modelId="{7C9198D2-68CB-4661-B817-A0F4589F2190}" type="pres">
      <dgm:prSet presAssocID="{8B9C9A52-3CB6-42F2-9816-B3B66234E2D4}" presName="Name0" presStyleCnt="0">
        <dgm:presLayoutVars>
          <dgm:dir/>
          <dgm:resizeHandles val="exact"/>
        </dgm:presLayoutVars>
      </dgm:prSet>
      <dgm:spPr/>
    </dgm:pt>
    <dgm:pt modelId="{FA5D2764-82E8-406F-B8F1-FE016146EEEA}" type="pres">
      <dgm:prSet presAssocID="{D1BB072F-75B5-44AC-8B5F-841AB439D2A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67E91-00C7-4ABC-A2C0-90FF0A3DA5E4}" type="pres">
      <dgm:prSet presAssocID="{E9CA1230-E938-4E38-A596-25AF718597D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7CB5B943-2066-4A38-851F-74F614A88316}" type="pres">
      <dgm:prSet presAssocID="{E9CA1230-E938-4E38-A596-25AF718597DE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615E0CE9-C9A2-427C-8F2B-049B61459260}" type="pres">
      <dgm:prSet presAssocID="{01579A0A-6D20-42F0-B189-BBAE4549901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5B09B9-F128-4B41-86D5-DD4AD591A97A}" type="pres">
      <dgm:prSet presAssocID="{D6380645-E3CE-4A8A-A822-F0EADE99843E}" presName="sibTrans" presStyleLbl="sibTrans2D1" presStyleIdx="1" presStyleCnt="2"/>
      <dgm:spPr/>
      <dgm:t>
        <a:bodyPr/>
        <a:lstStyle/>
        <a:p>
          <a:endParaRPr lang="ru-RU"/>
        </a:p>
      </dgm:t>
    </dgm:pt>
    <dgm:pt modelId="{8199BF00-ADA5-4922-94DE-64D558E774D8}" type="pres">
      <dgm:prSet presAssocID="{D6380645-E3CE-4A8A-A822-F0EADE99843E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2086173F-54AF-4A8E-B104-F4542E348943}" type="pres">
      <dgm:prSet presAssocID="{4DF45866-F8E7-418A-89CC-AB09D4823A0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4615D4-9FE7-4E5B-806A-A6172DBDFA2C}" type="presOf" srcId="{01579A0A-6D20-42F0-B189-BBAE45499014}" destId="{615E0CE9-C9A2-427C-8F2B-049B61459260}" srcOrd="0" destOrd="0" presId="urn:microsoft.com/office/officeart/2005/8/layout/process1"/>
    <dgm:cxn modelId="{B46FD28A-E2E6-4EDF-AAFA-4E1BD5DB2FCD}" type="presOf" srcId="{D6380645-E3CE-4A8A-A822-F0EADE99843E}" destId="{255B09B9-F128-4B41-86D5-DD4AD591A97A}" srcOrd="0" destOrd="0" presId="urn:microsoft.com/office/officeart/2005/8/layout/process1"/>
    <dgm:cxn modelId="{E897916F-7A58-4876-A405-4DDAAB79C152}" srcId="{8B9C9A52-3CB6-42F2-9816-B3B66234E2D4}" destId="{01579A0A-6D20-42F0-B189-BBAE45499014}" srcOrd="1" destOrd="0" parTransId="{EC760CEF-79F1-457C-B47B-701F0488CBD6}" sibTransId="{D6380645-E3CE-4A8A-A822-F0EADE99843E}"/>
    <dgm:cxn modelId="{2C83FAF5-0ECD-4EA1-89AA-E5F17F4B43F9}" srcId="{8B9C9A52-3CB6-42F2-9816-B3B66234E2D4}" destId="{D1BB072F-75B5-44AC-8B5F-841AB439D2A5}" srcOrd="0" destOrd="0" parTransId="{EA75AFC2-7B09-4D56-AE4E-AF298775E5C0}" sibTransId="{E9CA1230-E938-4E38-A596-25AF718597DE}"/>
    <dgm:cxn modelId="{2BC92507-EA94-447E-8A37-081E6A1AEF89}" type="presOf" srcId="{8B9C9A52-3CB6-42F2-9816-B3B66234E2D4}" destId="{7C9198D2-68CB-4661-B817-A0F4589F2190}" srcOrd="0" destOrd="0" presId="urn:microsoft.com/office/officeart/2005/8/layout/process1"/>
    <dgm:cxn modelId="{15DCCC76-E3F0-4D07-8CD3-D10C5A13AC62}" type="presOf" srcId="{D6380645-E3CE-4A8A-A822-F0EADE99843E}" destId="{8199BF00-ADA5-4922-94DE-64D558E774D8}" srcOrd="1" destOrd="0" presId="urn:microsoft.com/office/officeart/2005/8/layout/process1"/>
    <dgm:cxn modelId="{E18C422E-1E6C-43C9-B9DD-CA350C3F98B3}" type="presOf" srcId="{E9CA1230-E938-4E38-A596-25AF718597DE}" destId="{7CB5B943-2066-4A38-851F-74F614A88316}" srcOrd="1" destOrd="0" presId="urn:microsoft.com/office/officeart/2005/8/layout/process1"/>
    <dgm:cxn modelId="{3AB009AB-AB0E-48B4-9C27-CC81C7B408E8}" type="presOf" srcId="{D1BB072F-75B5-44AC-8B5F-841AB439D2A5}" destId="{FA5D2764-82E8-406F-B8F1-FE016146EEEA}" srcOrd="0" destOrd="0" presId="urn:microsoft.com/office/officeart/2005/8/layout/process1"/>
    <dgm:cxn modelId="{EDF8FCDC-A4E2-4152-A11B-1772BCBAABD1}" type="presOf" srcId="{4DF45866-F8E7-418A-89CC-AB09D4823A01}" destId="{2086173F-54AF-4A8E-B104-F4542E348943}" srcOrd="0" destOrd="0" presId="urn:microsoft.com/office/officeart/2005/8/layout/process1"/>
    <dgm:cxn modelId="{C5A73647-C551-4539-BDA8-0448F623745A}" type="presOf" srcId="{E9CA1230-E938-4E38-A596-25AF718597DE}" destId="{02367E91-00C7-4ABC-A2C0-90FF0A3DA5E4}" srcOrd="0" destOrd="0" presId="urn:microsoft.com/office/officeart/2005/8/layout/process1"/>
    <dgm:cxn modelId="{E5D3E004-4707-40EE-9EFB-5AEC2B02A689}" srcId="{8B9C9A52-3CB6-42F2-9816-B3B66234E2D4}" destId="{4DF45866-F8E7-418A-89CC-AB09D4823A01}" srcOrd="2" destOrd="0" parTransId="{E962E79C-B07E-4768-9401-F3C29A1FCB94}" sibTransId="{829DF6F6-1C6B-4A06-8505-9E757A178044}"/>
    <dgm:cxn modelId="{FC21C11F-56EB-49E0-8529-B5F8E80C1DB7}" type="presParOf" srcId="{7C9198D2-68CB-4661-B817-A0F4589F2190}" destId="{FA5D2764-82E8-406F-B8F1-FE016146EEEA}" srcOrd="0" destOrd="0" presId="urn:microsoft.com/office/officeart/2005/8/layout/process1"/>
    <dgm:cxn modelId="{8DF5FA96-E172-48A7-96AC-E3A1AF7D1AE8}" type="presParOf" srcId="{7C9198D2-68CB-4661-B817-A0F4589F2190}" destId="{02367E91-00C7-4ABC-A2C0-90FF0A3DA5E4}" srcOrd="1" destOrd="0" presId="urn:microsoft.com/office/officeart/2005/8/layout/process1"/>
    <dgm:cxn modelId="{26FC3D32-1649-4905-A70A-FEA79F1B3333}" type="presParOf" srcId="{02367E91-00C7-4ABC-A2C0-90FF0A3DA5E4}" destId="{7CB5B943-2066-4A38-851F-74F614A88316}" srcOrd="0" destOrd="0" presId="urn:microsoft.com/office/officeart/2005/8/layout/process1"/>
    <dgm:cxn modelId="{90C4D46A-039F-4A07-A597-B0E6FD77E821}" type="presParOf" srcId="{7C9198D2-68CB-4661-B817-A0F4589F2190}" destId="{615E0CE9-C9A2-427C-8F2B-049B61459260}" srcOrd="2" destOrd="0" presId="urn:microsoft.com/office/officeart/2005/8/layout/process1"/>
    <dgm:cxn modelId="{046EAC10-F766-4B44-AE3A-BE35F58A79D6}" type="presParOf" srcId="{7C9198D2-68CB-4661-B817-A0F4589F2190}" destId="{255B09B9-F128-4B41-86D5-DD4AD591A97A}" srcOrd="3" destOrd="0" presId="urn:microsoft.com/office/officeart/2005/8/layout/process1"/>
    <dgm:cxn modelId="{D106447E-0E65-4983-9163-15BDCFC1A556}" type="presParOf" srcId="{255B09B9-F128-4B41-86D5-DD4AD591A97A}" destId="{8199BF00-ADA5-4922-94DE-64D558E774D8}" srcOrd="0" destOrd="0" presId="urn:microsoft.com/office/officeart/2005/8/layout/process1"/>
    <dgm:cxn modelId="{ACC8D104-0628-4711-BCBD-A085DE0F93D1}" type="presParOf" srcId="{7C9198D2-68CB-4661-B817-A0F4589F2190}" destId="{2086173F-54AF-4A8E-B104-F4542E348943}" srcOrd="4" destOrd="0" presId="urn:microsoft.com/office/officeart/2005/8/layout/process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A5D2764-82E8-406F-B8F1-FE016146EEEA}">
      <dsp:nvSpPr>
        <dsp:cNvPr id="0" name=""/>
        <dsp:cNvSpPr/>
      </dsp:nvSpPr>
      <dsp:spPr>
        <a:xfrm>
          <a:off x="6496" y="649394"/>
          <a:ext cx="1941686" cy="11650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2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Активная</a:t>
          </a:r>
          <a:r>
            <a:rPr lang="ru-RU" sz="2800" kern="1200" dirty="0" smtClean="0"/>
            <a:t> </a:t>
          </a:r>
          <a:endParaRPr lang="ru-RU" sz="2800" kern="1200" dirty="0"/>
        </a:p>
      </dsp:txBody>
      <dsp:txXfrm>
        <a:off x="6496" y="649394"/>
        <a:ext cx="1941686" cy="1165011"/>
      </dsp:txXfrm>
    </dsp:sp>
    <dsp:sp modelId="{02367E91-00C7-4ABC-A2C0-90FF0A3DA5E4}">
      <dsp:nvSpPr>
        <dsp:cNvPr id="0" name=""/>
        <dsp:cNvSpPr/>
      </dsp:nvSpPr>
      <dsp:spPr>
        <a:xfrm>
          <a:off x="2142351" y="991130"/>
          <a:ext cx="411637" cy="4815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2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2142351" y="991130"/>
        <a:ext cx="411637" cy="481538"/>
      </dsp:txXfrm>
    </dsp:sp>
    <dsp:sp modelId="{615E0CE9-C9A2-427C-8F2B-049B61459260}">
      <dsp:nvSpPr>
        <dsp:cNvPr id="0" name=""/>
        <dsp:cNvSpPr/>
      </dsp:nvSpPr>
      <dsp:spPr>
        <a:xfrm>
          <a:off x="2724856" y="649394"/>
          <a:ext cx="1941686" cy="11650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3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Рабочая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24856" y="649394"/>
        <a:ext cx="1941686" cy="1165011"/>
      </dsp:txXfrm>
    </dsp:sp>
    <dsp:sp modelId="{255B09B9-F128-4B41-86D5-DD4AD591A97A}">
      <dsp:nvSpPr>
        <dsp:cNvPr id="0" name=""/>
        <dsp:cNvSpPr/>
      </dsp:nvSpPr>
      <dsp:spPr>
        <a:xfrm>
          <a:off x="4860711" y="991130"/>
          <a:ext cx="411637" cy="4815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3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4860711" y="991130"/>
        <a:ext cx="411637" cy="481538"/>
      </dsp:txXfrm>
    </dsp:sp>
    <dsp:sp modelId="{2086173F-54AF-4A8E-B104-F4542E348943}">
      <dsp:nvSpPr>
        <dsp:cNvPr id="0" name=""/>
        <dsp:cNvSpPr/>
      </dsp:nvSpPr>
      <dsp:spPr>
        <a:xfrm>
          <a:off x="5443217" y="649394"/>
          <a:ext cx="1941686" cy="11650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4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4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4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Спокойная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43217" y="649394"/>
        <a:ext cx="1941686" cy="11650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7EAF463A-BC7C-46EE-9F1E-7F377CCA4891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968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город Ирбит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«Детский сад № 27»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362200"/>
            <a:ext cx="8458200" cy="379476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«РЕАЛИЗАЦИЯ СОВРЕМЕННЫХ ТРЕБОВАНИЙ К РАЗВИВАЮЩЕЙ ПРЕДМЕТНО – ПРОСТРАНСТВЕННОЙ  СРЕДЕ»</a:t>
            </a:r>
          </a:p>
          <a:p>
            <a:pPr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Воспитатель: Речкалова Надежда Алексеевна</a:t>
            </a:r>
          </a:p>
          <a:p>
            <a:pPr algn="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Первая квалификационная категория</a:t>
            </a:r>
          </a:p>
          <a:p>
            <a:pPr algn="r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Ирбит, 2017 год</a:t>
            </a:r>
          </a:p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9681" cy="6858000"/>
          </a:xfrm>
          <a:prstGeom prst="rect">
            <a:avLst/>
          </a:prstGeom>
          <a:noFill/>
        </p:spPr>
      </p:pic>
      <p:pic>
        <p:nvPicPr>
          <p:cNvPr id="7170" name="Picture 2" descr="F:\РАЗВИВАЮЩАЯ СРЕДА\IMG_20171204_104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851918" cy="3657600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5029200" y="685800"/>
            <a:ext cx="3962400" cy="685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ОБРАЗОВАТЕЛЬНЫЕ К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ОНСТРУКТОРЫ</a:t>
            </a:r>
          </a:p>
        </p:txBody>
      </p:sp>
      <p:pic>
        <p:nvPicPr>
          <p:cNvPr id="1026" name="Picture 2" descr="E:\РАЗВИВАЮЩАЯ СРЕДА\IMG_20171201_1735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429000"/>
            <a:ext cx="3886200" cy="2914650"/>
          </a:xfrm>
          <a:prstGeom prst="rect">
            <a:avLst/>
          </a:prstGeom>
          <a:noFill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2362200" y="3886200"/>
            <a:ext cx="2667000" cy="381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ИГРА НА СТОЛЕ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5562600" y="2971800"/>
            <a:ext cx="3048000" cy="381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ИГРА НА ПЛАТФОРМЕ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968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95600" y="304800"/>
            <a:ext cx="3276600" cy="457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Пособия «ЛЕПБУК» 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F:\РАЗВИВАЮЩАЯ СРЕДА\IMG_20171204_152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375312"/>
            <a:ext cx="4876800" cy="3311237"/>
          </a:xfrm>
          <a:prstGeom prst="rect">
            <a:avLst/>
          </a:prstGeom>
          <a:noFill/>
        </p:spPr>
      </p:pic>
      <p:pic>
        <p:nvPicPr>
          <p:cNvPr id="1026" name="Picture 2" descr="F:\Педагогический марафон МАДОУ  д с 27 Речкалова Н.А\IMG_20171205_0725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762000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968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81000"/>
            <a:ext cx="8229600" cy="57759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«ФИЗИКА В БУТЫЛОЧКАХ» 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F:\РАЗВИВАЮЩАЯ СРЕДА\IMG_20171204_121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066800"/>
            <a:ext cx="7391400" cy="5543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968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53000" y="762000"/>
            <a:ext cx="3962400" cy="1524000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КОММУНИКАТИВНОЙ </a:t>
            </a:r>
          </a:p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9218" name="Picture 2" descr="F:\РАЗВИВАЮЩАЯ СРЕДА\IMG_20171201_165822.jpg"/>
          <p:cNvPicPr>
            <a:picLocks noChangeAspect="1" noChangeArrowheads="1"/>
          </p:cNvPicPr>
          <p:nvPr/>
        </p:nvPicPr>
        <p:blipFill>
          <a:blip r:embed="rId3" cstate="print"/>
          <a:srcRect l="55833" t="6667" b="45556"/>
          <a:stretch>
            <a:fillRect/>
          </a:stretch>
        </p:blipFill>
        <p:spPr bwMode="auto">
          <a:xfrm>
            <a:off x="152400" y="152400"/>
            <a:ext cx="4602126" cy="3429000"/>
          </a:xfrm>
          <a:prstGeom prst="rect">
            <a:avLst/>
          </a:prstGeom>
          <a:noFill/>
        </p:spPr>
      </p:pic>
      <p:pic>
        <p:nvPicPr>
          <p:cNvPr id="9219" name="Picture 3" descr="F:\РАЗВИВАЮЩАЯ СРЕДА\IMG_20171204_123728.jpg"/>
          <p:cNvPicPr>
            <a:picLocks noChangeAspect="1" noChangeArrowheads="1"/>
          </p:cNvPicPr>
          <p:nvPr/>
        </p:nvPicPr>
        <p:blipFill>
          <a:blip r:embed="rId4" cstate="print"/>
          <a:srcRect l="-370" t="25556" r="12963" b="30000"/>
          <a:stretch>
            <a:fillRect/>
          </a:stretch>
        </p:blipFill>
        <p:spPr bwMode="auto">
          <a:xfrm>
            <a:off x="3933825" y="3276600"/>
            <a:ext cx="5057775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968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28600" y="2057400"/>
            <a:ext cx="4572000" cy="609600"/>
          </a:xfrm>
        </p:spPr>
        <p:txBody>
          <a:bodyPr>
            <a:noAutofit/>
          </a:bodyPr>
          <a:lstStyle/>
          <a:p>
            <a:pPr algn="ctr">
              <a:spcBef>
                <a:spcPts val="10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</a:p>
          <a:p>
            <a:pPr algn="ctr">
              <a:spcBef>
                <a:spcPts val="10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сюжетно-ролевых игр</a:t>
            </a:r>
          </a:p>
        </p:txBody>
      </p:sp>
      <p:pic>
        <p:nvPicPr>
          <p:cNvPr id="6146" name="Picture 2" descr="F:\РАЗВИВАЮЩАЯ СРЕДА\IMG_20171204_122431.jpg"/>
          <p:cNvPicPr>
            <a:picLocks noChangeAspect="1" noChangeArrowheads="1"/>
          </p:cNvPicPr>
          <p:nvPr/>
        </p:nvPicPr>
        <p:blipFill>
          <a:blip r:embed="rId3" cstate="print"/>
          <a:srcRect l="2500" b="3334"/>
          <a:stretch>
            <a:fillRect/>
          </a:stretch>
        </p:blipFill>
        <p:spPr bwMode="auto">
          <a:xfrm>
            <a:off x="152400" y="3048000"/>
            <a:ext cx="4763814" cy="3657600"/>
          </a:xfrm>
          <a:prstGeom prst="rect">
            <a:avLst/>
          </a:prstGeom>
          <a:noFill/>
        </p:spPr>
      </p:pic>
      <p:pic>
        <p:nvPicPr>
          <p:cNvPr id="6147" name="Picture 3" descr="F:\РАЗВИВАЮЩАЯ СРЕДА\IMG_20171204_151404.jpg"/>
          <p:cNvPicPr>
            <a:picLocks noChangeAspect="1" noChangeArrowheads="1"/>
          </p:cNvPicPr>
          <p:nvPr/>
        </p:nvPicPr>
        <p:blipFill>
          <a:blip r:embed="rId4" cstate="print"/>
          <a:srcRect l="30000" b="13631"/>
          <a:stretch>
            <a:fillRect/>
          </a:stretch>
        </p:blipFill>
        <p:spPr bwMode="auto">
          <a:xfrm>
            <a:off x="5029200" y="3048000"/>
            <a:ext cx="3962400" cy="3666744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5029200" y="2362200"/>
            <a:ext cx="3962400" cy="6096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Островок уединения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990600" y="914400"/>
            <a:ext cx="77724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ОРГАНИЗАЦИЯ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СПОКОЙНОЙ ЗОНЫ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968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81000"/>
            <a:ext cx="8229600" cy="57759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ЭТАП - </a:t>
            </a:r>
          </a:p>
          <a:p>
            <a:pPr marL="0" indent="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определение дополнительного оборудования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РАЗВИВАЮЩАЯ СРЕДА\IMG_20171204_151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133600"/>
            <a:ext cx="5942400" cy="445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9681" cy="6858000"/>
          </a:xfrm>
          <a:prstGeom prst="rect">
            <a:avLst/>
          </a:prstGeom>
          <a:noFill/>
        </p:spPr>
      </p:pic>
      <p:pic>
        <p:nvPicPr>
          <p:cNvPr id="5" name="Picture 2" descr="G:\РАЗВИВАЮЩАЯ СРЕДА\группа 7 033.JPG"/>
          <p:cNvPicPr>
            <a:picLocks noChangeAspect="1" noChangeArrowheads="1"/>
          </p:cNvPicPr>
          <p:nvPr/>
        </p:nvPicPr>
        <p:blipFill>
          <a:blip r:embed="rId3" cstate="print"/>
          <a:srcRect r="4727" b="4309"/>
          <a:stretch>
            <a:fillRect/>
          </a:stretch>
        </p:blipFill>
        <p:spPr bwMode="auto">
          <a:xfrm>
            <a:off x="457200" y="1066800"/>
            <a:ext cx="8421251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315200" y="152400"/>
            <a:ext cx="1338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9681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781800" y="2286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ПОСЛЕ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РАЗВИВАЮЩАЯ СРЕДА\IMG_20171201_165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990600"/>
            <a:ext cx="7848600" cy="569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 t="21111" r="-267" b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81000"/>
            <a:ext cx="8229600" cy="577596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990600"/>
            <a:ext cx="1319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РАЗВИВАЮЩАЯ СРЕДА\IMG_20171006_141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895600"/>
            <a:ext cx="4978400" cy="3733800"/>
          </a:xfrm>
          <a:prstGeom prst="rect">
            <a:avLst/>
          </a:prstGeom>
          <a:noFill/>
        </p:spPr>
      </p:pic>
      <p:pic>
        <p:nvPicPr>
          <p:cNvPr id="11266" name="Picture 2" descr="F:\РАЗВИВАЮЩАЯ СРЕДА\IMG_20171006_140956.jpg"/>
          <p:cNvPicPr>
            <a:picLocks noChangeAspect="1" noChangeArrowheads="1"/>
          </p:cNvPicPr>
          <p:nvPr/>
        </p:nvPicPr>
        <p:blipFill>
          <a:blip r:embed="rId4" cstate="print"/>
          <a:srcRect l="50833" t="18888" r="833" b="30001"/>
          <a:stretch>
            <a:fillRect/>
          </a:stretch>
        </p:blipFill>
        <p:spPr bwMode="auto">
          <a:xfrm>
            <a:off x="304800" y="152400"/>
            <a:ext cx="4800600" cy="3807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 t="21111" r="-267" b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553200" y="2286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ПОСЛЕ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РАЗВИВАЮЩАЯ СРЕДА\IMG_20171201_165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009650"/>
            <a:ext cx="7542600" cy="5656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968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81000"/>
            <a:ext cx="8229600" cy="57759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ЭТАП:</a:t>
            </a:r>
          </a:p>
          <a:p>
            <a:pPr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формулировка цели и задач работы по созданию развивающей среды.</a:t>
            </a:r>
          </a:p>
          <a:p>
            <a:pPr algn="ctr">
              <a:buNone/>
            </a:pPr>
            <a:endParaRPr lang="ru-RU" sz="11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создание развивающей среды, которая</a:t>
            </a:r>
          </a:p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обеспечивает полноценное развитие детей</a:t>
            </a:r>
          </a:p>
          <a:p>
            <a:pPr algn="ctr"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914400" y="4038600"/>
          <a:ext cx="7391400" cy="246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 t="21111" r="-267" b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81000"/>
            <a:ext cx="8229600" cy="577596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9906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G:\Педагогический марафон МАДОУ  д с 27 Речкалова Н.А\IMG-20171204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28600"/>
            <a:ext cx="3810000" cy="635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19" y="0"/>
            <a:ext cx="911968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81000"/>
            <a:ext cx="8229600" cy="577596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F:\РАЗВИВАЮЩАЯ СРЕДА\IMG_20171201_151213.jpg"/>
          <p:cNvPicPr>
            <a:picLocks noChangeAspect="1" noChangeArrowheads="1"/>
          </p:cNvPicPr>
          <p:nvPr/>
        </p:nvPicPr>
        <p:blipFill>
          <a:blip r:embed="rId3" cstate="print"/>
          <a:srcRect l="3333" t="6667" r="28333"/>
          <a:stretch>
            <a:fillRect/>
          </a:stretch>
        </p:blipFill>
        <p:spPr bwMode="auto">
          <a:xfrm>
            <a:off x="228600" y="2133600"/>
            <a:ext cx="4495800" cy="4605454"/>
          </a:xfrm>
          <a:prstGeom prst="rect">
            <a:avLst/>
          </a:prstGeom>
          <a:noFill/>
        </p:spPr>
      </p:pic>
      <p:pic>
        <p:nvPicPr>
          <p:cNvPr id="13316" name="Picture 4" descr="F:\Педагогический марафон МАДОУ  д с 27 Речкалова Н.А\IMG_20171204_174255.jpg"/>
          <p:cNvPicPr>
            <a:picLocks noChangeAspect="1" noChangeArrowheads="1"/>
          </p:cNvPicPr>
          <p:nvPr/>
        </p:nvPicPr>
        <p:blipFill>
          <a:blip r:embed="rId4" cstate="print"/>
          <a:srcRect l="9724" t="24000"/>
          <a:stretch>
            <a:fillRect/>
          </a:stretch>
        </p:blipFill>
        <p:spPr bwMode="auto">
          <a:xfrm>
            <a:off x="4876800" y="2133600"/>
            <a:ext cx="4095750" cy="45974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971800" y="685800"/>
            <a:ext cx="3733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ПОСЛЕ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968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81000" y="457200"/>
            <a:ext cx="8610600" cy="45720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«ПОТОЛОЧНАЯ ВИТРИНА» – МЕСТО ДЛЯ ДЕТСКИХ РАБОТ</a:t>
            </a:r>
          </a:p>
        </p:txBody>
      </p:sp>
      <p:pic>
        <p:nvPicPr>
          <p:cNvPr id="12290" name="Picture 2" descr="F:\РАЗВИВАЮЩАЯ СРЕДА\IMG_20171204_112903.jpg"/>
          <p:cNvPicPr>
            <a:picLocks noChangeAspect="1" noChangeArrowheads="1"/>
          </p:cNvPicPr>
          <p:nvPr/>
        </p:nvPicPr>
        <p:blipFill>
          <a:blip r:embed="rId3" cstate="print"/>
          <a:srcRect t="8889" r="1667"/>
          <a:stretch>
            <a:fillRect/>
          </a:stretch>
        </p:blipFill>
        <p:spPr bwMode="auto">
          <a:xfrm>
            <a:off x="838200" y="871780"/>
            <a:ext cx="8066048" cy="56052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968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81000"/>
            <a:ext cx="8229600" cy="577596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95400" y="1752600"/>
            <a:ext cx="7086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</a:t>
            </a:r>
          </a:p>
          <a:p>
            <a:pPr algn="ctr">
              <a:buNone/>
            </a:pPr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algn="ctr">
              <a:buNone/>
            </a:pPr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6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9681" cy="6858000"/>
          </a:xfrm>
          <a:prstGeom prst="rect">
            <a:avLst/>
          </a:prstGeom>
          <a:noFill/>
        </p:spPr>
      </p:pic>
      <p:pic>
        <p:nvPicPr>
          <p:cNvPr id="1028" name="Picture 4" descr="F:\РАЗВИВАЮЩАЯ СРЕДА\IMG_20171204_151448.jpg"/>
          <p:cNvPicPr>
            <a:picLocks noChangeAspect="1" noChangeArrowheads="1"/>
          </p:cNvPicPr>
          <p:nvPr/>
        </p:nvPicPr>
        <p:blipFill>
          <a:blip r:embed="rId3" cstate="print"/>
          <a:srcRect t="3333" r="17500"/>
          <a:stretch>
            <a:fillRect/>
          </a:stretch>
        </p:blipFill>
        <p:spPr bwMode="auto">
          <a:xfrm>
            <a:off x="1828801" y="914400"/>
            <a:ext cx="7010400" cy="5599545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57200" y="381000"/>
            <a:ext cx="8229600" cy="4572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АКТИВНАЯ ЗОНА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9681" cy="6858000"/>
          </a:xfrm>
          <a:prstGeom prst="rect">
            <a:avLst/>
          </a:prstGeom>
          <a:noFill/>
        </p:spPr>
      </p:pic>
      <p:pic>
        <p:nvPicPr>
          <p:cNvPr id="1026" name="Picture 2" descr="F:\РАЗВИВАЮЩАЯ СРЕДА\IMG_20171201_165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00200"/>
            <a:ext cx="8132805" cy="501523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609600" y="609600"/>
            <a:ext cx="8229600" cy="762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РАБОЧАЯ (ДЕЛОВАЯ) ЗОНА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9681" cy="6858000"/>
          </a:xfrm>
          <a:prstGeom prst="rect">
            <a:avLst/>
          </a:prstGeom>
          <a:noFill/>
        </p:spPr>
      </p:pic>
      <p:pic>
        <p:nvPicPr>
          <p:cNvPr id="2051" name="Picture 3" descr="F:\РАЗВИВАЮЩАЯ СРЕДА\IMG_20171201_124919.jpg"/>
          <p:cNvPicPr>
            <a:picLocks noChangeAspect="1" noChangeArrowheads="1"/>
          </p:cNvPicPr>
          <p:nvPr/>
        </p:nvPicPr>
        <p:blipFill>
          <a:blip r:embed="rId3" cstate="print"/>
          <a:srcRect l="12500" t="3333" r="13333" b="6667"/>
          <a:stretch>
            <a:fillRect/>
          </a:stretch>
        </p:blipFill>
        <p:spPr bwMode="auto">
          <a:xfrm>
            <a:off x="2667000" y="1066800"/>
            <a:ext cx="6248400" cy="5686746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609600" y="228600"/>
            <a:ext cx="8229600" cy="6096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СПОКОЙНАЯ ЗОНА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968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81000"/>
            <a:ext cx="8229600" cy="2362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ЭТАП</a:t>
            </a:r>
          </a:p>
          <a:p>
            <a:pPr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определение игрового и дидактического оборудования для решения образовательных задач</a:t>
            </a:r>
          </a:p>
          <a:p>
            <a:pPr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C:\Documents and Settings\FirstUser\Рабочий стол\МЕТОДИЧЕСКИЙ МЕСЯЧНИК\hello_html_m382433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514600"/>
            <a:ext cx="2293639" cy="2230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FirstUser\Рабочий стол\МЕТОДИЧЕСКИЙ МЕСЯЧНИК\depositphotos_39495715-stock-illustration-child-draws-an-easter-eg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810000"/>
            <a:ext cx="2590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968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800600" y="152400"/>
            <a:ext cx="4038600" cy="12192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МАРКЕРЫ ИГРОВОГО ПРОСТРАНСТВА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3074" name="Picture 2" descr="F:\РАЗВИВАЮЩАЯ СРЕДА\IMG_20171204_151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267200" cy="3200400"/>
          </a:xfrm>
          <a:prstGeom prst="rect">
            <a:avLst/>
          </a:prstGeom>
          <a:noFill/>
        </p:spPr>
      </p:pic>
      <p:pic>
        <p:nvPicPr>
          <p:cNvPr id="3075" name="Picture 3" descr="F:\РАЗВИВАЮЩАЯ СРЕДА\IMG_20171204_1051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352800"/>
            <a:ext cx="4495800" cy="3371850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304800" y="3352800"/>
            <a:ext cx="3810000" cy="121920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МАЛЕНЬКИЕ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для малоподвижных, сюжетных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игр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876800" y="2057400"/>
            <a:ext cx="3810000" cy="91440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КРУПНЫЕ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для подвижных игр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968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371600" y="228600"/>
            <a:ext cx="3200400" cy="106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МОБИЛЬНЫЕ ПОСОБИЯ</a:t>
            </a:r>
          </a:p>
        </p:txBody>
      </p:sp>
      <p:pic>
        <p:nvPicPr>
          <p:cNvPr id="4098" name="Picture 2" descr="F:\РАЗВИВАЮЩАЯ СРЕДА\IMG_20171201_171537.jpg"/>
          <p:cNvPicPr>
            <a:picLocks noChangeAspect="1" noChangeArrowheads="1"/>
          </p:cNvPicPr>
          <p:nvPr/>
        </p:nvPicPr>
        <p:blipFill>
          <a:blip r:embed="rId3" cstate="print"/>
          <a:srcRect l="4167" t="8889" r="17500" b="4444"/>
          <a:stretch>
            <a:fillRect/>
          </a:stretch>
        </p:blipFill>
        <p:spPr bwMode="auto">
          <a:xfrm>
            <a:off x="4814277" y="304800"/>
            <a:ext cx="3948723" cy="3276600"/>
          </a:xfrm>
          <a:prstGeom prst="rect">
            <a:avLst/>
          </a:prstGeom>
          <a:noFill/>
        </p:spPr>
      </p:pic>
      <p:pic>
        <p:nvPicPr>
          <p:cNvPr id="4099" name="Picture 3" descr="F:\РАЗВИВАЮЩАЯ СРЕДА\IMG_20171201_151328.jpg"/>
          <p:cNvPicPr>
            <a:picLocks noChangeAspect="1" noChangeArrowheads="1"/>
          </p:cNvPicPr>
          <p:nvPr/>
        </p:nvPicPr>
        <p:blipFill>
          <a:blip r:embed="rId4" cstate="print"/>
          <a:srcRect l="58334" t="58889" r="10833"/>
          <a:stretch>
            <a:fillRect/>
          </a:stretch>
        </p:blipFill>
        <p:spPr bwMode="auto">
          <a:xfrm>
            <a:off x="685800" y="2590800"/>
            <a:ext cx="3886200" cy="3886200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914400" y="1981200"/>
            <a:ext cx="3200400" cy="533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«Классики» 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5181600" y="3657600"/>
            <a:ext cx="3200400" cy="533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«Веревочный парк»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voyrebenok.ru/images/presentation/nice/m/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53081" cy="6858000"/>
          </a:xfrm>
          <a:prstGeom prst="rect">
            <a:avLst/>
          </a:prstGeom>
          <a:noFill/>
        </p:spPr>
      </p:pic>
      <p:pic>
        <p:nvPicPr>
          <p:cNvPr id="5122" name="Picture 2" descr="F:\РАЗВИВАЮЩАЯ СРЕДА\IMG_20171201_095034.jpg"/>
          <p:cNvPicPr>
            <a:picLocks noChangeAspect="1" noChangeArrowheads="1"/>
          </p:cNvPicPr>
          <p:nvPr/>
        </p:nvPicPr>
        <p:blipFill>
          <a:blip r:embed="rId3" cstate="print"/>
          <a:srcRect l="4167" t="4444" r="2500"/>
          <a:stretch>
            <a:fillRect/>
          </a:stretch>
        </p:blipFill>
        <p:spPr bwMode="auto">
          <a:xfrm>
            <a:off x="5029200" y="228600"/>
            <a:ext cx="4343400" cy="3335111"/>
          </a:xfrm>
          <a:prstGeom prst="rect">
            <a:avLst/>
          </a:prstGeom>
          <a:noFill/>
        </p:spPr>
      </p:pic>
      <p:pic>
        <p:nvPicPr>
          <p:cNvPr id="5123" name="Picture 3" descr="F:\РАЗВИВАЮЩАЯ СРЕДА\IMG_20171127_104727.jpg"/>
          <p:cNvPicPr>
            <a:picLocks noChangeAspect="1" noChangeArrowheads="1"/>
          </p:cNvPicPr>
          <p:nvPr/>
        </p:nvPicPr>
        <p:blipFill>
          <a:blip r:embed="rId4" cstate="print"/>
          <a:srcRect l="2500" r="5000"/>
          <a:stretch>
            <a:fillRect/>
          </a:stretch>
        </p:blipFill>
        <p:spPr bwMode="auto">
          <a:xfrm>
            <a:off x="228600" y="2438400"/>
            <a:ext cx="4724400" cy="3830594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52400" y="228600"/>
            <a:ext cx="4800600" cy="11430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ТРАНСФОРМИРУЕМОЕ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ПОСОБИЕ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5334000" y="3810000"/>
            <a:ext cx="4038600" cy="53340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МЯГКИЕ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МОДУЛИ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867</TotalTime>
  <Words>163</Words>
  <Application>Microsoft Office PowerPoint</Application>
  <PresentationFormat>Экран (4:3)</PresentationFormat>
  <Paragraphs>63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Начальная</vt:lpstr>
      <vt:lpstr>Муниципальное автономное дошкольное образовательное учреждение Муниципального образования город Ирбит «Детский сад № 27»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МАДОУ «Детский сад №27» старшая группа №7</dc:title>
  <dc:creator>Пользователь</dc:creator>
  <cp:lastModifiedBy>1</cp:lastModifiedBy>
  <cp:revision>67</cp:revision>
  <dcterms:created xsi:type="dcterms:W3CDTF">2017-10-15T04:23:56Z</dcterms:created>
  <dcterms:modified xsi:type="dcterms:W3CDTF">2017-12-05T03:18:20Z</dcterms:modified>
</cp:coreProperties>
</file>