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616D86E4-76B1-40A1-8E6A-FDEABE98A226}"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16D86E4-76B1-40A1-8E6A-FDEABE98A22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16D86E4-76B1-40A1-8E6A-FDEABE98A22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16D86E4-76B1-40A1-8E6A-FDEABE98A22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16D86E4-76B1-40A1-8E6A-FDEABE98A226}"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16D86E4-76B1-40A1-8E6A-FDEABE98A22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16D86E4-76B1-40A1-8E6A-FDEABE98A22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16D86E4-76B1-40A1-8E6A-FDEABE98A22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16D86E4-76B1-40A1-8E6A-FDEABE98A226}"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16D86E4-76B1-40A1-8E6A-FDEABE98A22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F0940F19-4B89-43B5-B2BD-5DF7CF4116E1}" type="datetimeFigureOut">
              <a:rPr lang="ru-RU" smtClean="0"/>
              <a:pPr/>
              <a:t>22.08.2017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16D86E4-76B1-40A1-8E6A-FDEABE98A226}"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0940F19-4B89-43B5-B2BD-5DF7CF4116E1}" type="datetimeFigureOut">
              <a:rPr lang="ru-RU" smtClean="0"/>
              <a:pPr/>
              <a:t>22.08.2017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16D86E4-76B1-40A1-8E6A-FDEABE98A226}"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357290" y="285728"/>
            <a:ext cx="7498080" cy="1415080"/>
          </a:xfrm>
        </p:spPr>
        <p:txBody>
          <a:bodyPr>
            <a:normAutofit/>
          </a:bodyPr>
          <a:lstStyle/>
          <a:p>
            <a:pPr algn="ctr"/>
            <a:r>
              <a:rPr lang="ru-RU" b="1" cap="all" dirty="0" smtClean="0">
                <a:solidFill>
                  <a:schemeClr val="accent3">
                    <a:lumMod val="50000"/>
                  </a:schemeClr>
                </a:solidFill>
                <a:latin typeface="Times New Roman" pitchFamily="18" charset="0"/>
                <a:cs typeface="Times New Roman" pitchFamily="18" charset="0"/>
              </a:rPr>
              <a:t>Энтеровирусные инфекции</a:t>
            </a:r>
            <a:endParaRPr lang="ru-RU" b="1" cap="all" dirty="0">
              <a:solidFill>
                <a:schemeClr val="accent3">
                  <a:lumMod val="50000"/>
                </a:schemeClr>
              </a:solidFill>
              <a:latin typeface="Times New Roman" pitchFamily="18" charset="0"/>
              <a:cs typeface="Times New Roman" pitchFamily="18" charset="0"/>
            </a:endParaRPr>
          </a:p>
        </p:txBody>
      </p:sp>
      <p:pic>
        <p:nvPicPr>
          <p:cNvPr id="11270" name="Picture 6" descr="http://im4-tub-ru.yandex.net/i?id=474258201-71-72&amp;n=21"/>
          <p:cNvPicPr>
            <a:picLocks noChangeAspect="1" noChangeArrowheads="1"/>
          </p:cNvPicPr>
          <p:nvPr/>
        </p:nvPicPr>
        <p:blipFill>
          <a:blip r:embed="rId2" cstate="print"/>
          <a:srcRect/>
          <a:stretch>
            <a:fillRect/>
          </a:stretch>
        </p:blipFill>
        <p:spPr bwMode="auto">
          <a:xfrm>
            <a:off x="5076056" y="1700808"/>
            <a:ext cx="3444000" cy="2520000"/>
          </a:xfrm>
          <a:prstGeom prst="rect">
            <a:avLst/>
          </a:prstGeom>
          <a:ln>
            <a:noFill/>
          </a:ln>
          <a:effectLst>
            <a:softEdge rad="112500"/>
          </a:effectLst>
        </p:spPr>
      </p:pic>
      <p:pic>
        <p:nvPicPr>
          <p:cNvPr id="11272" name="Picture 8" descr="http://im6-tub-ru.yandex.net/i?id=113426180-09-72&amp;n=21"/>
          <p:cNvPicPr>
            <a:picLocks noChangeAspect="1" noChangeArrowheads="1"/>
          </p:cNvPicPr>
          <p:nvPr/>
        </p:nvPicPr>
        <p:blipFill>
          <a:blip r:embed="rId3" cstate="print"/>
          <a:srcRect/>
          <a:stretch>
            <a:fillRect/>
          </a:stretch>
        </p:blipFill>
        <p:spPr bwMode="auto">
          <a:xfrm>
            <a:off x="3851920" y="4653136"/>
            <a:ext cx="2071702" cy="1942221"/>
          </a:xfrm>
          <a:prstGeom prst="rect">
            <a:avLst/>
          </a:prstGeom>
          <a:noFill/>
        </p:spPr>
      </p:pic>
      <p:pic>
        <p:nvPicPr>
          <p:cNvPr id="11274" name="Picture 10" descr="http://im3-tub-ru.yandex.net/i?id=64969670-20-72&amp;n=21"/>
          <p:cNvPicPr>
            <a:picLocks noChangeAspect="1" noChangeArrowheads="1"/>
          </p:cNvPicPr>
          <p:nvPr/>
        </p:nvPicPr>
        <p:blipFill>
          <a:blip r:embed="rId4" cstate="print"/>
          <a:srcRect/>
          <a:stretch>
            <a:fillRect/>
          </a:stretch>
        </p:blipFill>
        <p:spPr bwMode="auto">
          <a:xfrm>
            <a:off x="1331640" y="1700808"/>
            <a:ext cx="3360000" cy="2520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im3-tub-ru.yandex.net/i?id=530834021-23-72&amp;n=21"/>
          <p:cNvPicPr>
            <a:picLocks noChangeAspect="1" noChangeArrowheads="1"/>
          </p:cNvPicPr>
          <p:nvPr/>
        </p:nvPicPr>
        <p:blipFill>
          <a:blip r:embed="rId2" cstate="print"/>
          <a:stretch>
            <a:fillRect/>
          </a:stretch>
        </p:blipFill>
        <p:spPr bwMode="auto">
          <a:xfrm>
            <a:off x="5148064" y="4877164"/>
            <a:ext cx="3525888" cy="1980836"/>
          </a:xfrm>
          <a:prstGeom prst="rect">
            <a:avLst/>
          </a:prstGeom>
          <a:ln>
            <a:noFill/>
          </a:ln>
          <a:effectLst>
            <a:softEdge rad="112500"/>
          </a:effectLst>
        </p:spPr>
      </p:pic>
      <p:sp>
        <p:nvSpPr>
          <p:cNvPr id="6" name="Прямоугольник 5"/>
          <p:cNvSpPr/>
          <p:nvPr/>
        </p:nvSpPr>
        <p:spPr>
          <a:xfrm>
            <a:off x="928662" y="1285860"/>
            <a:ext cx="7715336" cy="3970318"/>
          </a:xfrm>
          <a:prstGeom prst="rect">
            <a:avLst/>
          </a:prstGeom>
        </p:spPr>
        <p:txBody>
          <a:bodyPr wrap="square">
            <a:spAutoFit/>
          </a:bodyPr>
          <a:lstStyle/>
          <a:p>
            <a:pPr indent="447675" algn="just"/>
            <a:r>
              <a:rPr lang="ru-RU" b="1" dirty="0" smtClean="0">
                <a:solidFill>
                  <a:schemeClr val="accent3">
                    <a:lumMod val="50000"/>
                  </a:schemeClr>
                </a:solidFill>
                <a:latin typeface="Times New Roman" pitchFamily="18" charset="0"/>
                <a:cs typeface="Times New Roman" pitchFamily="18" charset="0"/>
              </a:rPr>
              <a:t>Энтеровирусные инфекции</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это группа заболеваний, в основе причин которых лежит несколько разновидностей вирусов. Вызывают заболевание вирусы </a:t>
            </a:r>
            <a:r>
              <a:rPr lang="ru-RU" b="1" dirty="0" err="1" smtClean="0">
                <a:solidFill>
                  <a:schemeClr val="accent3">
                    <a:lumMod val="50000"/>
                  </a:schemeClr>
                </a:solidFill>
                <a:latin typeface="Times New Roman" pitchFamily="18" charset="0"/>
                <a:cs typeface="Times New Roman" pitchFamily="18" charset="0"/>
              </a:rPr>
              <a:t>Коксаки</a:t>
            </a:r>
            <a:r>
              <a:rPr lang="ru-RU" b="1" dirty="0" smtClean="0">
                <a:solidFill>
                  <a:schemeClr val="accent3">
                    <a:lumMod val="50000"/>
                  </a:schemeClr>
                </a:solidFill>
                <a:latin typeface="Times New Roman" pitchFamily="18" charset="0"/>
                <a:cs typeface="Times New Roman" pitchFamily="18" charset="0"/>
              </a:rPr>
              <a:t>, </a:t>
            </a:r>
            <a:r>
              <a:rPr lang="ru-RU" b="1" dirty="0" err="1" smtClean="0">
                <a:solidFill>
                  <a:schemeClr val="accent3">
                    <a:lumMod val="50000"/>
                  </a:schemeClr>
                </a:solidFill>
                <a:latin typeface="Times New Roman" pitchFamily="18" charset="0"/>
                <a:cs typeface="Times New Roman" pitchFamily="18" charset="0"/>
              </a:rPr>
              <a:t>полиовирусы</a:t>
            </a:r>
            <a:r>
              <a:rPr lang="ru-RU" b="1" dirty="0" smtClean="0">
                <a:solidFill>
                  <a:schemeClr val="accent3">
                    <a:lumMod val="50000"/>
                  </a:schemeClr>
                </a:solidFill>
                <a:latin typeface="Times New Roman" pitchFamily="18" charset="0"/>
                <a:cs typeface="Times New Roman" pitchFamily="18" charset="0"/>
              </a:rPr>
              <a:t> и ЕСНО (</a:t>
            </a:r>
            <a:r>
              <a:rPr lang="ru-RU" b="1" dirty="0" err="1" smtClean="0">
                <a:solidFill>
                  <a:schemeClr val="accent3">
                    <a:lumMod val="50000"/>
                  </a:schemeClr>
                </a:solidFill>
                <a:latin typeface="Times New Roman" pitchFamily="18" charset="0"/>
                <a:cs typeface="Times New Roman" pitchFamily="18" charset="0"/>
              </a:rPr>
              <a:t>экхо</a:t>
            </a:r>
            <a:r>
              <a:rPr lang="ru-RU" dirty="0" smtClean="0">
                <a:solidFill>
                  <a:schemeClr val="accent3">
                    <a:lumMod val="50000"/>
                  </a:schemeClr>
                </a:solidFill>
                <a:latin typeface="Times New Roman" pitchFamily="18" charset="0"/>
                <a:cs typeface="Times New Roman" pitchFamily="18" charset="0"/>
              </a:rPr>
              <a:t>)</a:t>
            </a:r>
            <a:r>
              <a:rPr lang="ru-RU" dirty="0" smtClean="0">
                <a:latin typeface="Times New Roman" pitchFamily="18" charset="0"/>
                <a:cs typeface="Times New Roman" pitchFamily="18" charset="0"/>
              </a:rPr>
              <a:t>. Эти вирусы имеют в своем строении капсулу и ядро, содержащее РНК (разновидность ДНК).</a:t>
            </a:r>
          </a:p>
          <a:p>
            <a:pPr indent="447675" algn="just"/>
            <a:r>
              <a:rPr lang="ru-RU" dirty="0" smtClean="0">
                <a:latin typeface="Times New Roman" pitchFamily="18" charset="0"/>
                <a:cs typeface="Times New Roman" pitchFamily="18" charset="0"/>
              </a:rPr>
              <a:t>После перенесенной энтеровирусной инфекции образуется стойкий пожизненный иммунитет, однако, он </a:t>
            </a:r>
            <a:r>
              <a:rPr lang="ru-RU" dirty="0" err="1" smtClean="0">
                <a:latin typeface="Times New Roman" pitchFamily="18" charset="0"/>
                <a:cs typeface="Times New Roman" pitchFamily="18" charset="0"/>
              </a:rPr>
              <a:t>сероспицефичен</a:t>
            </a:r>
            <a:r>
              <a:rPr lang="ru-RU" dirty="0" smtClean="0">
                <a:latin typeface="Times New Roman" pitchFamily="18" charset="0"/>
                <a:cs typeface="Times New Roman" pitchFamily="18" charset="0"/>
              </a:rPr>
              <a:t>. Это значит, что иммунитет образуется только к тому серологическому типу вируса, которым переболел ребенок и не защищает его от других разновидностей этих вирусов. Поэтому энтеровирусной инфекцией ребенок может болеть несколько раз за свою жизнь. Так же эта особенность не позволяет разработать вакцину, чтобы защитить наших детей от данного заболевания. Заболевание имеет сезонность: вспышки заболевания чаще всего наблюдаются в летне-осенний период.</a:t>
            </a:r>
            <a:endParaRPr lang="ru-RU" dirty="0">
              <a:latin typeface="Times New Roman" pitchFamily="18" charset="0"/>
              <a:cs typeface="Times New Roman" pitchFamily="18" charset="0"/>
            </a:endParaRPr>
          </a:p>
        </p:txBody>
      </p:sp>
      <p:pic>
        <p:nvPicPr>
          <p:cNvPr id="14340" name="Picture 4" descr="http://im4-tub-ru.yandex.net/i?id=353808380-12-72&amp;n=21"/>
          <p:cNvPicPr>
            <a:picLocks noChangeAspect="1" noChangeArrowheads="1"/>
          </p:cNvPicPr>
          <p:nvPr/>
        </p:nvPicPr>
        <p:blipFill>
          <a:blip r:embed="rId3" cstate="print"/>
          <a:srcRect/>
          <a:stretch>
            <a:fillRect/>
          </a:stretch>
        </p:blipFill>
        <p:spPr bwMode="auto">
          <a:xfrm>
            <a:off x="6948264" y="116632"/>
            <a:ext cx="1785950" cy="133279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im6-tub-ru.yandex.net/i?id=224982535-21-72&amp;n=21"/>
          <p:cNvPicPr>
            <a:picLocks noChangeAspect="1" noChangeArrowheads="1"/>
          </p:cNvPicPr>
          <p:nvPr/>
        </p:nvPicPr>
        <p:blipFill>
          <a:blip r:embed="rId2" cstate="print">
            <a:lum bright="20000"/>
          </a:blip>
          <a:srcRect/>
          <a:stretch>
            <a:fillRect/>
          </a:stretch>
        </p:blipFill>
        <p:spPr bwMode="auto">
          <a:xfrm>
            <a:off x="5868144" y="116632"/>
            <a:ext cx="3182602" cy="2631277"/>
          </a:xfrm>
          <a:prstGeom prst="rect">
            <a:avLst/>
          </a:prstGeom>
          <a:ln>
            <a:noFill/>
          </a:ln>
          <a:effectLst>
            <a:softEdge rad="112500"/>
          </a:effectLst>
        </p:spPr>
      </p:pic>
      <p:sp>
        <p:nvSpPr>
          <p:cNvPr id="2" name="Заголовок 1"/>
          <p:cNvSpPr>
            <a:spLocks noGrp="1"/>
          </p:cNvSpPr>
          <p:nvPr>
            <p:ph type="title"/>
          </p:nvPr>
        </p:nvSpPr>
        <p:spPr>
          <a:xfrm>
            <a:off x="1043608" y="274638"/>
            <a:ext cx="7890080" cy="1143000"/>
          </a:xfrm>
        </p:spPr>
        <p:txBody>
          <a:bodyPr>
            <a:normAutofit fontScale="90000"/>
          </a:bodyPr>
          <a:lstStyle/>
          <a:p>
            <a:r>
              <a:rPr lang="ru-RU" sz="4000" b="1" dirty="0" smtClean="0">
                <a:solidFill>
                  <a:schemeClr val="accent3">
                    <a:lumMod val="50000"/>
                  </a:schemeClr>
                </a:solidFill>
                <a:latin typeface="Times New Roman" pitchFamily="18" charset="0"/>
                <a:cs typeface="Times New Roman" pitchFamily="18" charset="0"/>
              </a:rPr>
              <a:t>Причины заражения энтеровирусной </a:t>
            </a:r>
            <a:r>
              <a:rPr lang="ru-RU" sz="4000" b="1" dirty="0" smtClean="0">
                <a:solidFill>
                  <a:schemeClr val="accent3">
                    <a:lumMod val="50000"/>
                  </a:schemeClr>
                </a:solidFill>
                <a:latin typeface="Times New Roman" pitchFamily="18" charset="0"/>
                <a:cs typeface="Times New Roman" pitchFamily="18" charset="0"/>
              </a:rPr>
              <a:t>инфекцией</a:t>
            </a:r>
            <a:endParaRPr lang="ru-RU" dirty="0">
              <a:solidFill>
                <a:schemeClr val="accent3">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467544" y="1412776"/>
            <a:ext cx="8462174" cy="4944616"/>
          </a:xfrm>
        </p:spPr>
        <p:txBody>
          <a:bodyPr>
            <a:noAutofit/>
          </a:bodyPr>
          <a:lstStyle/>
          <a:p>
            <a:pPr marL="0" indent="447675" algn="just">
              <a:buNone/>
            </a:pPr>
            <a:r>
              <a:rPr lang="ru-RU" sz="2800" dirty="0" smtClean="0">
                <a:latin typeface="Times New Roman" pitchFamily="18" charset="0"/>
                <a:cs typeface="Times New Roman" pitchFamily="18" charset="0"/>
              </a:rPr>
              <a:t>Заражение происходит несколькими путями:</a:t>
            </a:r>
          </a:p>
          <a:p>
            <a:pPr marL="0" indent="447675" algn="just"/>
            <a:r>
              <a:rPr lang="ru-RU" sz="2800" dirty="0" smtClean="0">
                <a:latin typeface="Times New Roman" pitchFamily="18" charset="0"/>
                <a:cs typeface="Times New Roman" pitchFamily="18" charset="0"/>
              </a:rPr>
              <a:t>от больного </a:t>
            </a:r>
            <a:r>
              <a:rPr lang="ru-RU" sz="2800" dirty="0" smtClean="0">
                <a:latin typeface="Times New Roman" pitchFamily="18" charset="0"/>
                <a:cs typeface="Times New Roman" pitchFamily="18" charset="0"/>
              </a:rPr>
              <a:t>ребенка; </a:t>
            </a:r>
            <a:endParaRPr lang="ru-RU" sz="2800" dirty="0" smtClean="0">
              <a:latin typeface="Times New Roman" pitchFamily="18" charset="0"/>
              <a:cs typeface="Times New Roman" pitchFamily="18" charset="0"/>
            </a:endParaRPr>
          </a:p>
          <a:p>
            <a:pPr marL="0" indent="447675" algn="just"/>
            <a:r>
              <a:rPr lang="ru-RU" sz="2800" dirty="0" smtClean="0">
                <a:latin typeface="Times New Roman" pitchFamily="18" charset="0"/>
                <a:cs typeface="Times New Roman" pitchFamily="18" charset="0"/>
              </a:rPr>
              <a:t>от ребенка, который является вирусоносителем. </a:t>
            </a:r>
            <a:endParaRPr lang="ru-RU" sz="2800" dirty="0" smtClean="0">
              <a:latin typeface="Times New Roman" pitchFamily="18" charset="0"/>
              <a:cs typeface="Times New Roman" pitchFamily="18" charset="0"/>
            </a:endParaRPr>
          </a:p>
          <a:p>
            <a:pPr marL="0" indent="447675" algn="just">
              <a:buNone/>
            </a:pPr>
            <a:r>
              <a:rPr lang="ru-RU" sz="2800" dirty="0" smtClean="0">
                <a:latin typeface="Times New Roman" pitchFamily="18" charset="0"/>
                <a:cs typeface="Times New Roman" pitchFamily="18" charset="0"/>
              </a:rPr>
              <a:t>У </a:t>
            </a:r>
            <a:r>
              <a:rPr lang="ru-RU" sz="2800" dirty="0" smtClean="0">
                <a:latin typeface="Times New Roman" pitchFamily="18" charset="0"/>
                <a:cs typeface="Times New Roman" pitchFamily="18" charset="0"/>
              </a:rPr>
              <a:t>вирусоносителей нет никаких проявлений заболеваний, однако вирусы находятся в кишечнике и выделяются в окружающую среду с калом. Такое состояние может наблюдаться у переболевших детей либо у детей, у которых вирус попал в организм, но не смог вызвать заболевание из-за сильного иммунитета ребенка. </a:t>
            </a:r>
            <a:r>
              <a:rPr lang="ru-RU" sz="2800" dirty="0" err="1" smtClean="0">
                <a:latin typeface="Times New Roman" pitchFamily="18" charset="0"/>
                <a:cs typeface="Times New Roman" pitchFamily="18" charset="0"/>
              </a:rPr>
              <a:t>Вирусоносительство</a:t>
            </a:r>
            <a:r>
              <a:rPr lang="ru-RU" sz="2800" dirty="0" smtClean="0">
                <a:latin typeface="Times New Roman" pitchFamily="18" charset="0"/>
                <a:cs typeface="Times New Roman" pitchFamily="18" charset="0"/>
              </a:rPr>
              <a:t> может сохраняться на протяжении 5 месяцев.</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http://im0-tub-ru.yandex.net/i?id=124494296-16-72&amp;n=21"/>
          <p:cNvPicPr>
            <a:picLocks noChangeAspect="1" noChangeArrowheads="1"/>
          </p:cNvPicPr>
          <p:nvPr/>
        </p:nvPicPr>
        <p:blipFill>
          <a:blip r:embed="rId2" cstate="print"/>
          <a:srcRect/>
          <a:stretch>
            <a:fillRect/>
          </a:stretch>
        </p:blipFill>
        <p:spPr bwMode="auto">
          <a:xfrm>
            <a:off x="5076056" y="3862124"/>
            <a:ext cx="3759655" cy="2805712"/>
          </a:xfrm>
          <a:prstGeom prst="rect">
            <a:avLst/>
          </a:prstGeom>
          <a:ln>
            <a:noFill/>
          </a:ln>
          <a:effectLst>
            <a:softEdge rad="112500"/>
          </a:effectLst>
        </p:spPr>
      </p:pic>
      <p:sp>
        <p:nvSpPr>
          <p:cNvPr id="2" name="Заголовок 1"/>
          <p:cNvSpPr>
            <a:spLocks noGrp="1"/>
          </p:cNvSpPr>
          <p:nvPr>
            <p:ph type="title"/>
          </p:nvPr>
        </p:nvSpPr>
        <p:spPr/>
        <p:txBody>
          <a:bodyPr>
            <a:normAutofit fontScale="90000"/>
          </a:bodyPr>
          <a:lstStyle/>
          <a:p>
            <a:pPr algn="ctr"/>
            <a:r>
              <a:rPr lang="ru-RU" sz="3600" b="1" dirty="0" smtClean="0">
                <a:solidFill>
                  <a:schemeClr val="tx1"/>
                </a:solidFill>
              </a:rPr>
              <a:t/>
            </a:r>
            <a:br>
              <a:rPr lang="ru-RU" sz="3600" b="1" dirty="0" smtClean="0">
                <a:solidFill>
                  <a:schemeClr val="tx1"/>
                </a:solidFill>
              </a:rPr>
            </a:br>
            <a:r>
              <a:rPr lang="ru-RU" sz="3600" b="1" dirty="0" smtClean="0">
                <a:solidFill>
                  <a:schemeClr val="tx1"/>
                </a:solidFill>
                <a:latin typeface="Times New Roman" pitchFamily="18" charset="0"/>
                <a:cs typeface="Times New Roman" pitchFamily="18" charset="0"/>
              </a:rPr>
              <a:t>Как передается энтеровирусная инфекция</a:t>
            </a:r>
            <a:r>
              <a:rPr lang="ru-RU" b="1" dirty="0" smtClean="0"/>
              <a:t/>
            </a:r>
            <a:br>
              <a:rPr lang="ru-RU" b="1" dirty="0" smtClean="0"/>
            </a:br>
            <a:endParaRPr lang="ru-RU" dirty="0"/>
          </a:p>
        </p:txBody>
      </p:sp>
      <p:sp>
        <p:nvSpPr>
          <p:cNvPr id="3" name="Содержимое 2"/>
          <p:cNvSpPr>
            <a:spLocks noGrp="1"/>
          </p:cNvSpPr>
          <p:nvPr>
            <p:ph idx="1"/>
          </p:nvPr>
        </p:nvSpPr>
        <p:spPr/>
        <p:txBody>
          <a:bodyPr/>
          <a:lstStyle/>
          <a:p>
            <a:pPr marL="0" indent="447675" algn="just">
              <a:buNone/>
            </a:pPr>
            <a:r>
              <a:rPr lang="ru-RU" dirty="0" smtClean="0">
                <a:latin typeface="Times New Roman" pitchFamily="18" charset="0"/>
                <a:cs typeface="Times New Roman" pitchFamily="18" charset="0"/>
              </a:rPr>
              <a:t>Механизм передачи может быть воздушно-капельный (при чихании и кашле с капельками слюны от больного ребенка к здоровому) и  </a:t>
            </a:r>
            <a:r>
              <a:rPr lang="ru-RU" dirty="0" smtClean="0">
                <a:latin typeface="Times New Roman" pitchFamily="18" charset="0"/>
                <a:cs typeface="Times New Roman" pitchFamily="18" charset="0"/>
              </a:rPr>
              <a:t>фекально-оральный </a:t>
            </a:r>
            <a:r>
              <a:rPr lang="ru-RU" dirty="0" smtClean="0">
                <a:latin typeface="Times New Roman" pitchFamily="18" charset="0"/>
                <a:cs typeface="Times New Roman" pitchFamily="18" charset="0"/>
              </a:rPr>
              <a:t>при не соблюдении правил личной гигиены.</a:t>
            </a:r>
            <a:endParaRPr lang="ru-RU" dirty="0">
              <a:latin typeface="Times New Roman" pitchFamily="18" charset="0"/>
              <a:cs typeface="Times New Roman" pitchFamily="18" charset="0"/>
            </a:endParaRPr>
          </a:p>
        </p:txBody>
      </p:sp>
      <p:pic>
        <p:nvPicPr>
          <p:cNvPr id="28674" name="Picture 2" descr="http://im5-tub-ru.yandex.net/i?id=117845648-61-72&amp;n=21"/>
          <p:cNvPicPr>
            <a:picLocks noChangeAspect="1" noChangeArrowheads="1"/>
          </p:cNvPicPr>
          <p:nvPr/>
        </p:nvPicPr>
        <p:blipFill>
          <a:blip r:embed="rId3" cstate="print"/>
          <a:srcRect/>
          <a:stretch>
            <a:fillRect/>
          </a:stretch>
        </p:blipFill>
        <p:spPr bwMode="auto">
          <a:xfrm>
            <a:off x="1475656" y="4437112"/>
            <a:ext cx="2952328" cy="221424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http://im5-tub-ru.yandex.net/i?id=154435980-02-72&amp;n=21"/>
          <p:cNvPicPr>
            <a:picLocks noChangeAspect="1" noChangeArrowheads="1"/>
          </p:cNvPicPr>
          <p:nvPr/>
        </p:nvPicPr>
        <p:blipFill>
          <a:blip r:embed="rId2" cstate="print">
            <a:lum bright="20000"/>
          </a:blip>
          <a:srcRect/>
          <a:stretch>
            <a:fillRect/>
          </a:stretch>
        </p:blipFill>
        <p:spPr bwMode="auto">
          <a:xfrm>
            <a:off x="2915816" y="3573016"/>
            <a:ext cx="5998492" cy="2999246"/>
          </a:xfrm>
          <a:prstGeom prst="rect">
            <a:avLst/>
          </a:prstGeom>
          <a:ln>
            <a:noFill/>
          </a:ln>
          <a:effectLst>
            <a:softEdge rad="112500"/>
          </a:effectLst>
        </p:spPr>
      </p:pic>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b="1" dirty="0" smtClean="0">
                <a:latin typeface="Times New Roman" pitchFamily="18" charset="0"/>
                <a:cs typeface="Times New Roman" pitchFamily="18" charset="0"/>
              </a:rPr>
              <a:t>Симптомы энтеровирусной инфекции</a:t>
            </a:r>
            <a:r>
              <a:rPr lang="ru-RU" b="1" dirty="0" smtClean="0"/>
              <a:t/>
            </a:r>
            <a:br>
              <a:rPr lang="ru-RU" b="1" dirty="0" smtClean="0"/>
            </a:br>
            <a:endParaRPr lang="ru-RU" dirty="0"/>
          </a:p>
        </p:txBody>
      </p:sp>
      <p:sp>
        <p:nvSpPr>
          <p:cNvPr id="3" name="Содержимое 2"/>
          <p:cNvSpPr>
            <a:spLocks noGrp="1"/>
          </p:cNvSpPr>
          <p:nvPr>
            <p:ph idx="1"/>
          </p:nvPr>
        </p:nvSpPr>
        <p:spPr>
          <a:xfrm>
            <a:off x="1115616" y="1447800"/>
            <a:ext cx="7818072" cy="4800600"/>
          </a:xfrm>
        </p:spPr>
        <p:txBody>
          <a:bodyPr>
            <a:normAutofit fontScale="77500" lnSpcReduction="20000"/>
          </a:bodyPr>
          <a:lstStyle/>
          <a:p>
            <a:pPr marL="0" indent="447675" algn="just"/>
            <a:r>
              <a:rPr lang="ru-RU" dirty="0" smtClean="0">
                <a:latin typeface="Times New Roman" pitchFamily="18" charset="0"/>
                <a:cs typeface="Times New Roman" pitchFamily="18" charset="0"/>
              </a:rPr>
              <a:t>Заболевание начинается остро - с повышения температуры тела до 38-39º С. Температура чаще всего </a:t>
            </a:r>
            <a:r>
              <a:rPr lang="ru-RU" dirty="0" smtClean="0">
                <a:latin typeface="Times New Roman" pitchFamily="18" charset="0"/>
                <a:cs typeface="Times New Roman" pitchFamily="18" charset="0"/>
              </a:rPr>
              <a:t>держатся </a:t>
            </a:r>
            <a:r>
              <a:rPr lang="ru-RU" dirty="0" smtClean="0">
                <a:latin typeface="Times New Roman" pitchFamily="18" charset="0"/>
                <a:cs typeface="Times New Roman" pitchFamily="18" charset="0"/>
              </a:rPr>
              <a:t>3-5 дней, после чего снижается до нормальных цифр. Очень часто температура имеет волнообразное течение: 2-3 дня держится температура, после чего снижается и 2-3 дня находится на нормальных цифрах, затем снова поднимается на 1-2 дня и вновь нормализуется уже окончательно. При повышении температуры ребенок ощущает слабость, сонливость, может наблюдаться головная боль, тошнота, рвота. При снижении температуры тела все эти симптомы проходят, однако при повторном повышении могут вернуться. Также увеличиваются шейные и подчелюстные </a:t>
            </a:r>
            <a:r>
              <a:rPr lang="ru-RU" dirty="0" err="1" smtClean="0">
                <a:latin typeface="Times New Roman" pitchFamily="18" charset="0"/>
                <a:cs typeface="Times New Roman" pitchFamily="18" charset="0"/>
              </a:rPr>
              <a:t>лимфоузлы</a:t>
            </a:r>
            <a:r>
              <a:rPr lang="ru-RU" dirty="0" smtClean="0">
                <a:latin typeface="Times New Roman" pitchFamily="18" charset="0"/>
                <a:cs typeface="Times New Roman" pitchFamily="18" charset="0"/>
              </a:rPr>
              <a:t>, так как в них происходит размножение вирусов.</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8" name="Picture 8" descr="http://im2-tub-ru.yandex.net/i?id=356692049-17-72&amp;n=21"/>
          <p:cNvPicPr>
            <a:picLocks noChangeAspect="1" noChangeArrowheads="1"/>
          </p:cNvPicPr>
          <p:nvPr/>
        </p:nvPicPr>
        <p:blipFill>
          <a:blip r:embed="rId2" cstate="print"/>
          <a:srcRect/>
          <a:stretch>
            <a:fillRect/>
          </a:stretch>
        </p:blipFill>
        <p:spPr bwMode="auto">
          <a:xfrm>
            <a:off x="1187624" y="4797152"/>
            <a:ext cx="2481064" cy="1860798"/>
          </a:xfrm>
          <a:prstGeom prst="rect">
            <a:avLst/>
          </a:prstGeom>
          <a:ln>
            <a:noFill/>
          </a:ln>
          <a:effectLst>
            <a:softEdge rad="112500"/>
          </a:effectLst>
        </p:spPr>
      </p:pic>
      <p:pic>
        <p:nvPicPr>
          <p:cNvPr id="30726" name="Picture 6" descr="http://im2-tub-ru.yandex.net/i?id=356891671-35-72&amp;n=21"/>
          <p:cNvPicPr>
            <a:picLocks noChangeAspect="1" noChangeArrowheads="1"/>
          </p:cNvPicPr>
          <p:nvPr/>
        </p:nvPicPr>
        <p:blipFill>
          <a:blip r:embed="rId3" cstate="print"/>
          <a:srcRect/>
          <a:stretch>
            <a:fillRect/>
          </a:stretch>
        </p:blipFill>
        <p:spPr bwMode="auto">
          <a:xfrm>
            <a:off x="6588224" y="4437112"/>
            <a:ext cx="2357454" cy="2196386"/>
          </a:xfrm>
          <a:prstGeom prst="rect">
            <a:avLst/>
          </a:prstGeom>
          <a:ln>
            <a:noFill/>
          </a:ln>
          <a:effectLst>
            <a:softEdge rad="112500"/>
          </a:effectLst>
        </p:spPr>
      </p:pic>
      <p:pic>
        <p:nvPicPr>
          <p:cNvPr id="30724" name="Picture 4" descr="http://im4-tub-ru.yandex.net/i?id=140273996-41-72&amp;n=21"/>
          <p:cNvPicPr>
            <a:picLocks noChangeAspect="1" noChangeArrowheads="1"/>
          </p:cNvPicPr>
          <p:nvPr/>
        </p:nvPicPr>
        <p:blipFill>
          <a:blip r:embed="rId4" cstate="print"/>
          <a:srcRect/>
          <a:stretch>
            <a:fillRect/>
          </a:stretch>
        </p:blipFill>
        <p:spPr bwMode="auto">
          <a:xfrm>
            <a:off x="6948264" y="980728"/>
            <a:ext cx="1993110" cy="2071702"/>
          </a:xfrm>
          <a:prstGeom prst="rect">
            <a:avLst/>
          </a:prstGeom>
          <a:noFill/>
        </p:spPr>
      </p:pic>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b="1" dirty="0" smtClean="0">
                <a:latin typeface="Times New Roman" pitchFamily="18" charset="0"/>
                <a:cs typeface="Times New Roman" pitchFamily="18" charset="0"/>
              </a:rPr>
              <a:t>Профилактика энтеровирусной инфекции</a:t>
            </a:r>
            <a:r>
              <a:rPr lang="ru-RU" b="1" dirty="0" smtClean="0"/>
              <a:t/>
            </a:r>
            <a:br>
              <a:rPr lang="ru-RU" b="1" dirty="0" smtClean="0"/>
            </a:br>
            <a:endParaRPr lang="ru-RU" dirty="0"/>
          </a:p>
        </p:txBody>
      </p:sp>
      <p:sp>
        <p:nvSpPr>
          <p:cNvPr id="3" name="Содержимое 2"/>
          <p:cNvSpPr>
            <a:spLocks noGrp="1"/>
          </p:cNvSpPr>
          <p:nvPr>
            <p:ph idx="1"/>
          </p:nvPr>
        </p:nvSpPr>
        <p:spPr>
          <a:xfrm>
            <a:off x="1435608" y="1628800"/>
            <a:ext cx="7498080" cy="4619600"/>
          </a:xfrm>
        </p:spPr>
        <p:txBody>
          <a:bodyPr>
            <a:normAutofit/>
          </a:bodyPr>
          <a:lstStyle/>
          <a:p>
            <a:pPr marL="0" indent="447675" algn="just"/>
            <a:r>
              <a:rPr lang="ru-RU" sz="2800" dirty="0" smtClean="0">
                <a:latin typeface="Times New Roman" pitchFamily="18" charset="0"/>
                <a:cs typeface="Times New Roman" pitchFamily="18" charset="0"/>
              </a:rPr>
              <a:t>Для профилактики необходимо соблюдение правил личной гигиены: мыть руки после посещения туалета, прогулки на улице, пить только кипяченую воду или воду из заводской бутылки, недопустимо использование для питья ребенка воды из открытого источника (река, озеро).</a:t>
            </a:r>
          </a:p>
          <a:p>
            <a:endParaRPr lang="ru-RU" dirty="0"/>
          </a:p>
        </p:txBody>
      </p:sp>
      <p:pic>
        <p:nvPicPr>
          <p:cNvPr id="30722" name="Picture 2" descr="http://im0-tub-ru.yandex.net/i?id=461852815-10-72&amp;n=21"/>
          <p:cNvPicPr>
            <a:picLocks noChangeAspect="1" noChangeArrowheads="1"/>
          </p:cNvPicPr>
          <p:nvPr/>
        </p:nvPicPr>
        <p:blipFill>
          <a:blip r:embed="rId5" cstate="print"/>
          <a:srcRect/>
          <a:stretch>
            <a:fillRect/>
          </a:stretch>
        </p:blipFill>
        <p:spPr bwMode="auto">
          <a:xfrm>
            <a:off x="3779912" y="4797152"/>
            <a:ext cx="2643206" cy="183414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TotalTime>
  <Words>383</Words>
  <Application>Microsoft Office PowerPoint</Application>
  <PresentationFormat>Экран (4:3)</PresentationFormat>
  <Paragraphs>14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Солнцестояние</vt:lpstr>
      <vt:lpstr>Энтеровирусные инфекции</vt:lpstr>
      <vt:lpstr>Слайд 2</vt:lpstr>
      <vt:lpstr>Причины заражения энтеровирусной инфекцией</vt:lpstr>
      <vt:lpstr> Как передается энтеровирусная инфекция </vt:lpstr>
      <vt:lpstr> Симптомы энтеровирусной инфекции </vt:lpstr>
      <vt:lpstr> Профилактика энтеровирусной инфекции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Энтеровирусные инфекции</dc:title>
  <dc:creator>Admin</dc:creator>
  <cp:lastModifiedBy>1</cp:lastModifiedBy>
  <cp:revision>8</cp:revision>
  <dcterms:created xsi:type="dcterms:W3CDTF">2013-09-29T05:43:39Z</dcterms:created>
  <dcterms:modified xsi:type="dcterms:W3CDTF">2017-08-22T08:08:15Z</dcterms:modified>
</cp:coreProperties>
</file>